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sldIdLst>
    <p:sldId id="257" r:id="rId2"/>
  </p:sldIdLst>
  <p:sldSz cx="8486775" cy="12001500"/>
  <p:notesSz cx="12001500" cy="8486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732" y="-2214"/>
      </p:cViewPr>
      <p:guideLst>
        <p:guide orient="horz" pos="215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9.png"  /><Relationship Id="rId11" Type="http://schemas.openxmlformats.org/officeDocument/2006/relationships/image" Target="../media/image10.png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Relationship Id="rId7" Type="http://schemas.openxmlformats.org/officeDocument/2006/relationships/image" Target="../media/image6.png"  /><Relationship Id="rId8" Type="http://schemas.openxmlformats.org/officeDocument/2006/relationships/image" Target="../media/image7.png"  /><Relationship Id="rId9" Type="http://schemas.openxmlformats.org/officeDocument/2006/relationships/image" Target="../media/image8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 rot="0">
            <a:off x="0" y="0"/>
            <a:ext cx="8485714" cy="12000000"/>
            <a:chOff x="0" y="0"/>
            <a:chExt cx="8485714" cy="120000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8485714" cy="12000000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63185" y="2033794"/>
            <a:ext cx="8112521" cy="9335657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 rot="0">
            <a:off x="4548187" y="9350440"/>
            <a:ext cx="3428662" cy="1796990"/>
            <a:chOff x="1974674" y="8502420"/>
            <a:chExt cx="5987017" cy="264227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1974674" y="8502420"/>
              <a:ext cx="5987017" cy="264227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 rot="0">
            <a:off x="6137591" y="128934"/>
            <a:ext cx="2138115" cy="756063"/>
            <a:chOff x="6137591" y="128934"/>
            <a:chExt cx="2138115" cy="75606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6137591" y="128934"/>
              <a:ext cx="2138115" cy="75606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 rot="0">
            <a:off x="2754656" y="11321832"/>
            <a:ext cx="2976403" cy="678168"/>
            <a:chOff x="2754656" y="11321832"/>
            <a:chExt cx="2976403" cy="6781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2754656" y="11321832"/>
              <a:ext cx="2976403" cy="678168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 rot="0">
            <a:off x="1406604" y="2409524"/>
            <a:ext cx="6488420" cy="1260317"/>
            <a:chOff x="1406604" y="2409524"/>
            <a:chExt cx="6488420" cy="1260317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1406604" y="2409524"/>
              <a:ext cx="6488420" cy="1260317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1554391" y="2537382"/>
            <a:ext cx="6170758" cy="953958"/>
          </a:xfrm>
          <a:prstGeom prst="rect">
            <a:avLst/>
          </a:prstGeom>
        </p:spPr>
      </p:pic>
      <p:grpSp>
        <p:nvGrpSpPr>
          <p:cNvPr id="1021" name="그룹 1021"/>
          <p:cNvGrpSpPr/>
          <p:nvPr/>
        </p:nvGrpSpPr>
        <p:grpSpPr>
          <a:xfrm rot="0">
            <a:off x="546070" y="662775"/>
            <a:ext cx="7022482" cy="1437685"/>
            <a:chOff x="546070" y="662775"/>
            <a:chExt cx="7022482" cy="1437685"/>
          </a:xfrm>
        </p:grpSpPr>
        <p:pic>
          <p:nvPicPr>
            <p:cNvPr id="67" name="Object 66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>
              <a:off x="486614" y="607861"/>
              <a:ext cx="6228824" cy="462684"/>
            </a:xfrm>
            <a:prstGeom prst="rect">
              <a:avLst/>
            </a:prstGeom>
          </p:spPr>
        </p:pic>
        <p:grpSp>
          <p:nvGrpSpPr>
            <p:cNvPr id="1022" name="그룹 1022"/>
            <p:cNvGrpSpPr/>
            <p:nvPr/>
          </p:nvGrpSpPr>
          <p:grpSpPr>
            <a:xfrm rot="0">
              <a:off x="1238950" y="1153555"/>
              <a:ext cx="6329603" cy="946906"/>
              <a:chOff x="1238950" y="1153555"/>
              <a:chExt cx="6329603" cy="946906"/>
            </a:xfrm>
          </p:grpSpPr>
          <p:pic>
            <p:nvPicPr>
              <p:cNvPr id="69" name="Object 68"/>
              <p:cNvPicPr>
                <a:picLocks noChangeAspect="1"/>
              </p:cNvPicPr>
              <p:nvPr/>
            </p:nvPicPr>
            <p:blipFill rotWithShape="1">
              <a:blip r:embed="rId10"/>
              <a:stretch>
                <a:fillRect/>
              </a:stretch>
            </p:blipFill>
            <p:spPr>
              <a:xfrm>
                <a:off x="1143714" y="1109992"/>
                <a:ext cx="5807210" cy="803152"/>
              </a:xfrm>
              <a:prstGeom prst="rect">
                <a:avLst/>
              </a:prstGeom>
            </p:spPr>
          </p:pic>
          <p:grpSp>
            <p:nvGrpSpPr>
              <p:cNvPr id="1023" name="그룹 1023"/>
              <p:cNvGrpSpPr/>
              <p:nvPr/>
            </p:nvGrpSpPr>
            <p:grpSpPr>
              <a:xfrm rot="0">
                <a:off x="6804257" y="1153555"/>
                <a:ext cx="764295" cy="736849"/>
                <a:chOff x="6804257" y="1153555"/>
                <a:chExt cx="764295" cy="736849"/>
              </a:xfrm>
            </p:grpSpPr>
            <p:pic>
              <p:nvPicPr>
                <p:cNvPr id="71" name="Object 70"/>
                <p:cNvPicPr>
                  <a:picLocks noChangeAspect="1"/>
                </p:cNvPicPr>
                <p:nvPr/>
              </p:nvPicPr>
              <p:blipFill rotWithShape="1">
                <a:blip r:embed="rId11"/>
                <a:stretch>
                  <a:fillRect/>
                </a:stretch>
              </p:blipFill>
              <p:spPr>
                <a:xfrm>
                  <a:off x="6804257" y="1153555"/>
                  <a:ext cx="764295" cy="736849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2" name="모서리가 둥근 직사각형 1"/>
          <p:cNvSpPr/>
          <p:nvPr/>
        </p:nvSpPr>
        <p:spPr>
          <a:xfrm>
            <a:off x="1447518" y="3974977"/>
            <a:ext cx="822289" cy="745566"/>
          </a:xfrm>
          <a:prstGeom prst="roundRect">
            <a:avLst>
              <a:gd name="adj" fmla="val 16667"/>
            </a:avLst>
          </a:prstGeom>
          <a:solidFill>
            <a:srgbClr val="273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>
                <a:latin typeface="양재튼튼체B"/>
                <a:ea typeface="양재튼튼체B"/>
              </a:rPr>
              <a:t>지원</a:t>
            </a:r>
            <a:endParaRPr lang="ko-KR" altLang="en-US">
              <a:latin typeface="양재튼튼체B"/>
              <a:ea typeface="양재튼튼체B"/>
            </a:endParaRPr>
          </a:p>
          <a:p>
            <a:pPr lvl="0" algn="ctr">
              <a:defRPr/>
            </a:pPr>
            <a:r>
              <a:rPr lang="ko-KR" altLang="en-US">
                <a:latin typeface="양재튼튼체B"/>
                <a:ea typeface="양재튼튼체B"/>
              </a:rPr>
              <a:t>대상</a:t>
            </a:r>
            <a:endParaRPr lang="ko-KR" altLang="en-US">
              <a:latin typeface="양재튼튼체B"/>
              <a:ea typeface="양재튼튼체B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325245" y="6797072"/>
            <a:ext cx="5422496" cy="353943"/>
          </a:xfrm>
          <a:prstGeom prst="rect">
            <a:avLst/>
          </a:prstGeom>
          <a:noFill/>
        </p:spPr>
        <p:txBody>
          <a:bodyPr wrap="square" rIns="0">
            <a:spAutoFit/>
          </a:bodyPr>
          <a:lstStyle/>
          <a:p>
            <a:pPr lvl="0">
              <a:defRPr/>
            </a:pPr>
            <a:r>
              <a:rPr lang="en-US" altLang="ko-KR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1</a:t>
            </a:r>
            <a:r>
              <a:rPr lang="ko-KR" altLang="en-US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인당 </a:t>
            </a:r>
            <a:r>
              <a:rPr lang="en-US" altLang="ko-KR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2</a:t>
            </a:r>
            <a:r>
              <a:rPr lang="ko-KR" altLang="en-US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백만원 범위 내 실비지원</a:t>
            </a:r>
            <a:r>
              <a:rPr lang="en-US" altLang="ko-KR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(</a:t>
            </a:r>
            <a:r>
              <a:rPr lang="ko-KR" altLang="en-US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인지대</a:t>
            </a:r>
            <a:r>
              <a:rPr lang="en-US" altLang="ko-KR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, </a:t>
            </a:r>
            <a:r>
              <a:rPr lang="ko-KR" altLang="en-US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송달료</a:t>
            </a:r>
            <a:r>
              <a:rPr lang="en-US" altLang="ko-KR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, </a:t>
            </a:r>
            <a:r>
              <a:rPr lang="ko-KR" altLang="en-US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소송비용 등</a:t>
            </a:r>
            <a:r>
              <a:rPr lang="en-US" altLang="ko-KR" sz="1700">
                <a:solidFill>
                  <a:srgbClr val="273788"/>
                </a:solidFill>
                <a:latin typeface="한컴 말랑말랑 Bold"/>
                <a:ea typeface="한컴 말랑말랑 Bold"/>
              </a:rPr>
              <a:t>)</a:t>
            </a:r>
            <a:endParaRPr lang="ko-KR" altLang="en-US" sz="1700" b="1">
              <a:solidFill>
                <a:srgbClr val="273788"/>
              </a:solidFill>
              <a:latin typeface="한컴 말랑말랑 Bold"/>
              <a:ea typeface="한컴 말랑말랑 Bold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336428" y="7659503"/>
            <a:ext cx="5640759" cy="320542"/>
          </a:xfrm>
          <a:prstGeom prst="rect">
            <a:avLst/>
          </a:prstGeom>
          <a:noFill/>
        </p:spPr>
        <p:txBody>
          <a:bodyPr wrap="square" rIns="0">
            <a:spAutoFit/>
          </a:bodyPr>
          <a:lstStyle/>
          <a:p>
            <a:pPr lvl="0">
              <a:defRPr/>
            </a:pPr>
            <a:r>
              <a:rPr lang="ko-KR" altLang="en-US" sz="1550">
                <a:solidFill>
                  <a:srgbClr val="273788"/>
                </a:solidFill>
                <a:latin typeface="한컴 말랑말랑 Bold"/>
                <a:ea typeface="한컴 말랑말랑 Bold"/>
              </a:rPr>
              <a:t>대한법률구조공단 전화 또는 홈페이지 방문상담 예약 후 법률서비스 이용</a:t>
            </a:r>
            <a:endParaRPr lang="ko-KR" altLang="en-US" sz="1550">
              <a:solidFill>
                <a:srgbClr val="273788"/>
              </a:solidFill>
              <a:latin typeface="한컴 말랑말랑 Bold"/>
              <a:ea typeface="한컴 말랑말랑 Bold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325245" y="8187690"/>
            <a:ext cx="2603941" cy="430887"/>
          </a:xfrm>
          <a:prstGeom prst="rect">
            <a:avLst/>
          </a:prstGeom>
          <a:noFill/>
        </p:spPr>
        <p:txBody>
          <a:bodyPr wrap="square" rIns="0">
            <a:spAutoFit/>
          </a:bodyPr>
          <a:lstStyle/>
          <a:p>
            <a:pPr lvl="0">
              <a:defRPr/>
            </a:pPr>
            <a:r>
              <a:rPr lang="ko-KR" altLang="en-US" sz="2200" b="1">
                <a:solidFill>
                  <a:srgbClr val="273788"/>
                </a:solidFill>
                <a:latin typeface="HY헤드라인M"/>
                <a:ea typeface="HY헤드라인M"/>
              </a:rPr>
              <a:t>☎ </a:t>
            </a:r>
            <a:r>
              <a:rPr lang="en-US" altLang="ko-KR" sz="2200" b="1">
                <a:solidFill>
                  <a:srgbClr val="273788"/>
                </a:solidFill>
                <a:latin typeface="HY헤드라인M"/>
                <a:ea typeface="HY헤드라인M"/>
              </a:rPr>
              <a:t>032-874-3374</a:t>
            </a:r>
            <a:endParaRPr lang="ko-KR" altLang="en-US" sz="2200" b="1">
              <a:solidFill>
                <a:srgbClr val="273788"/>
              </a:solidFill>
              <a:latin typeface="HY헤드라인M"/>
              <a:ea typeface="HY헤드라인M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344279" y="7951470"/>
            <a:ext cx="5554437" cy="276999"/>
          </a:xfrm>
          <a:prstGeom prst="rect">
            <a:avLst/>
          </a:prstGeom>
          <a:noFill/>
        </p:spPr>
        <p:txBody>
          <a:bodyPr wrap="square" rIns="0">
            <a:spAutoFit/>
          </a:bodyPr>
          <a:lstStyle/>
          <a:p>
            <a:pPr lvl="0">
              <a:defRPr/>
            </a:pPr>
            <a:r>
              <a:rPr lang="en-US" altLang="ko-KR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(</a:t>
            </a:r>
            <a:r>
              <a:rPr lang="ko-KR" altLang="en-US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인천광역시 미추홀구 소성로 </a:t>
            </a:r>
            <a:r>
              <a:rPr lang="en-US" altLang="ko-KR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171, </a:t>
            </a:r>
            <a:r>
              <a:rPr lang="ko-KR" altLang="en-US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대흥빌딩 </a:t>
            </a:r>
            <a:r>
              <a:rPr lang="en-US" altLang="ko-KR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7</a:t>
            </a:r>
            <a:r>
              <a:rPr lang="ko-KR" altLang="en-US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층</a:t>
            </a:r>
            <a:r>
              <a:rPr lang="en-US" altLang="ko-KR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, </a:t>
            </a:r>
            <a:r>
              <a:rPr lang="ko-KR" altLang="en-US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대한법률구조공단 인천지부</a:t>
            </a:r>
            <a:r>
              <a:rPr lang="en-US" altLang="ko-KR" sz="1200">
                <a:solidFill>
                  <a:srgbClr val="273788"/>
                </a:solidFill>
                <a:latin typeface="한컴 말랑말랑 Bold"/>
                <a:ea typeface="한컴 말랑말랑 Bold"/>
              </a:rPr>
              <a:t>)</a:t>
            </a:r>
            <a:endParaRPr lang="ko-KR" altLang="en-US" sz="1200" b="1">
              <a:solidFill>
                <a:srgbClr val="273788"/>
              </a:solidFill>
              <a:latin typeface="한컴 말랑말랑 Bold"/>
              <a:ea typeface="한컴 말랑말랑 Bold"/>
            </a:endParaRPr>
          </a:p>
        </p:txBody>
      </p:sp>
      <p:grpSp>
        <p:nvGrpSpPr>
          <p:cNvPr id="10" name="그룹 9"/>
          <p:cNvGrpSpPr/>
          <p:nvPr/>
        </p:nvGrpSpPr>
        <p:grpSpPr>
          <a:xfrm rot="0">
            <a:off x="2348951" y="5578227"/>
            <a:ext cx="5605020" cy="600462"/>
            <a:chOff x="2348951" y="5494407"/>
            <a:chExt cx="5605020" cy="600462"/>
          </a:xfrm>
        </p:grpSpPr>
        <p:sp>
          <p:nvSpPr>
            <p:cNvPr id="58" name="TextBox 57"/>
            <p:cNvSpPr txBox="1"/>
            <p:nvPr/>
          </p:nvSpPr>
          <p:spPr>
            <a:xfrm>
              <a:off x="2348951" y="5494407"/>
              <a:ext cx="5422496" cy="344418"/>
            </a:xfrm>
            <a:prstGeom prst="rect">
              <a:avLst/>
            </a:prstGeom>
            <a:noFill/>
          </p:spPr>
          <p:txBody>
            <a:bodyPr wrap="square" rIns="0">
              <a:spAutoFit/>
            </a:bodyPr>
            <a:lstStyle/>
            <a:p>
              <a:pPr lvl="0">
                <a:defRPr/>
              </a:pPr>
              <a:r>
                <a:rPr lang="ko-KR" altLang="en-US" sz="1700" b="1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법률상담</a:t>
              </a:r>
              <a:r>
                <a:rPr lang="en-US" altLang="ko-KR" sz="1700" b="1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, </a:t>
              </a:r>
              <a:r>
                <a:rPr lang="ko-KR" altLang="en-US" sz="1700" b="1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상속포기</a:t>
              </a:r>
              <a:r>
                <a:rPr lang="en-US" altLang="ko-KR" sz="1700" b="1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, </a:t>
              </a:r>
              <a:r>
                <a:rPr lang="ko-KR" altLang="en-US" sz="1700" b="1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한정승인 등 법률비용 지원</a:t>
              </a:r>
              <a:endParaRPr lang="ko-KR" altLang="en-US" sz="1700" b="1">
                <a:solidFill>
                  <a:srgbClr val="273788"/>
                </a:solidFill>
                <a:latin typeface="한컴 말랑말랑 Bold"/>
                <a:ea typeface="한컴 말랑말랑 Bold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399534" y="5817870"/>
              <a:ext cx="5554437" cy="276999"/>
            </a:xfrm>
            <a:prstGeom prst="rect">
              <a:avLst/>
            </a:prstGeom>
            <a:noFill/>
          </p:spPr>
          <p:txBody>
            <a:bodyPr wrap="square" rIns="0">
              <a:spAutoFit/>
            </a:bodyPr>
            <a:lstStyle/>
            <a:p>
              <a:pPr lvl="0">
                <a:defRPr/>
              </a:pPr>
              <a:r>
                <a:rPr lang="en-US" altLang="ko-KR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※ </a:t>
              </a:r>
              <a:r>
                <a:rPr lang="ko-KR" altLang="en-US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미성년 후견인 선임도 지원</a:t>
              </a:r>
              <a:endParaRPr lang="ko-KR" altLang="en-US" sz="1200" b="1">
                <a:solidFill>
                  <a:srgbClr val="273788"/>
                </a:solidFill>
                <a:latin typeface="한컴 말랑말랑 Bold"/>
                <a:ea typeface="한컴 말랑말랑 Bold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 rot="0">
            <a:off x="2302278" y="3999205"/>
            <a:ext cx="5833626" cy="1084933"/>
            <a:chOff x="2302278" y="3999205"/>
            <a:chExt cx="5833626" cy="1084933"/>
          </a:xfrm>
        </p:grpSpPr>
        <p:grpSp>
          <p:nvGrpSpPr>
            <p:cNvPr id="5" name="그룹 4"/>
            <p:cNvGrpSpPr/>
            <p:nvPr/>
          </p:nvGrpSpPr>
          <p:grpSpPr>
            <a:xfrm rot="0">
              <a:off x="2302278" y="3999205"/>
              <a:ext cx="5833626" cy="624663"/>
              <a:chOff x="2262188" y="6095641"/>
              <a:chExt cx="5833626" cy="624663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2262188" y="6095641"/>
                <a:ext cx="5577404" cy="338554"/>
              </a:xfrm>
              <a:prstGeom prst="rect">
                <a:avLst/>
              </a:prstGeom>
              <a:noFill/>
            </p:spPr>
            <p:txBody>
              <a:bodyPr wrap="square" rIns="0">
                <a:spAutoFit/>
              </a:bodyPr>
              <a:lstStyle/>
              <a:p>
                <a:pPr lvl="0">
                  <a:defRPr/>
                </a:pPr>
                <a:r>
                  <a:rPr lang="ko-KR" altLang="en-US" sz="1550">
                    <a:solidFill>
                      <a:srgbClr val="273788"/>
                    </a:solidFill>
                    <a:latin typeface="한컴 말랑말랑 Bold"/>
                    <a:ea typeface="한컴 말랑말랑 Bold"/>
                  </a:rPr>
                  <a:t>인천광역시에 주민등록을 둔 </a:t>
                </a:r>
                <a:r>
                  <a:rPr lang="en-US" altLang="ko-KR" sz="1550">
                    <a:solidFill>
                      <a:srgbClr val="273788"/>
                    </a:solidFill>
                    <a:latin typeface="한컴 말랑말랑 Bold"/>
                    <a:ea typeface="한컴 말랑말랑 Bold"/>
                  </a:rPr>
                  <a:t>24</a:t>
                </a:r>
                <a:r>
                  <a:rPr lang="ko-KR" altLang="en-US" sz="1550">
                    <a:solidFill>
                      <a:srgbClr val="273788"/>
                    </a:solidFill>
                    <a:latin typeface="한컴 말랑말랑 Bold"/>
                    <a:ea typeface="한컴 말랑말랑 Bold"/>
                  </a:rPr>
                  <a:t>세 이하의 아동</a:t>
                </a:r>
                <a:r>
                  <a:rPr lang="en-US" altLang="ko-KR" sz="1550">
                    <a:solidFill>
                      <a:srgbClr val="273788"/>
                    </a:solidFill>
                    <a:latin typeface="한컴 말랑말랑 Bold"/>
                    <a:ea typeface="한컴 말랑말랑 Bold"/>
                  </a:rPr>
                  <a:t>·</a:t>
                </a:r>
                <a:r>
                  <a:rPr lang="ko-KR" altLang="en-US" sz="1550">
                    <a:solidFill>
                      <a:srgbClr val="273788"/>
                    </a:solidFill>
                    <a:latin typeface="한컴 말랑말랑 Bold"/>
                    <a:ea typeface="한컴 말랑말랑 Bold"/>
                  </a:rPr>
                  <a:t>청소년 중 상속채무로</a:t>
                </a:r>
                <a:endParaRPr lang="ko-KR" altLang="en-US" sz="1550">
                  <a:solidFill>
                    <a:srgbClr val="273788"/>
                  </a:solidFill>
                  <a:latin typeface="한컴 말랑말랑 Bold"/>
                  <a:ea typeface="한컴 말랑말랑 Bold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2262188" y="6381750"/>
                <a:ext cx="5833626" cy="338554"/>
              </a:xfrm>
              <a:prstGeom prst="rect">
                <a:avLst/>
              </a:prstGeom>
              <a:noFill/>
            </p:spPr>
            <p:txBody>
              <a:bodyPr wrap="square" rIns="0">
                <a:spAutoFit/>
              </a:bodyPr>
              <a:lstStyle/>
              <a:p>
                <a:pPr lvl="0">
                  <a:defRPr/>
                </a:pPr>
                <a:r>
                  <a:rPr lang="ko-KR" altLang="en-US" sz="1550">
                    <a:solidFill>
                      <a:srgbClr val="273788"/>
                    </a:solidFill>
                    <a:latin typeface="한컴 말랑말랑 Bold"/>
                    <a:ea typeface="한컴 말랑말랑 Bold"/>
                  </a:rPr>
                  <a:t>인해 법률지원이 필요한 사람으로 기준 중위소득 </a:t>
                </a:r>
                <a:r>
                  <a:rPr lang="en-US" altLang="ko-KR" sz="1550">
                    <a:solidFill>
                      <a:srgbClr val="273788"/>
                    </a:solidFill>
                    <a:latin typeface="한컴 말랑말랑 Bold"/>
                    <a:ea typeface="한컴 말랑말랑 Bold"/>
                  </a:rPr>
                  <a:t>125% </a:t>
                </a:r>
                <a:r>
                  <a:rPr lang="ko-KR" altLang="en-US" sz="1550">
                    <a:solidFill>
                      <a:srgbClr val="273788"/>
                    </a:solidFill>
                    <a:latin typeface="한컴 말랑말랑 Bold"/>
                    <a:ea typeface="한컴 말랑말랑 Bold"/>
                  </a:rPr>
                  <a:t>이하 가구인 경우</a:t>
                </a:r>
                <a:endParaRPr lang="ko-KR" altLang="en-US" sz="1550">
                  <a:solidFill>
                    <a:srgbClr val="273788"/>
                  </a:solidFill>
                  <a:latin typeface="한컴 말랑말랑 Bold"/>
                  <a:ea typeface="한컴 말랑말랑 Bold"/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2422412" y="4591050"/>
              <a:ext cx="5554437" cy="264795"/>
            </a:xfrm>
            <a:prstGeom prst="rect">
              <a:avLst/>
            </a:prstGeom>
            <a:noFill/>
          </p:spPr>
          <p:txBody>
            <a:bodyPr wrap="square" rIns="0">
              <a:spAutoFit/>
            </a:bodyPr>
            <a:lstStyle/>
            <a:p>
              <a:pPr lvl="0">
                <a:defRPr/>
              </a:pPr>
              <a:r>
                <a:rPr lang="en-US" altLang="ko-KR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※ </a:t>
              </a:r>
              <a:r>
                <a:rPr lang="ko-KR" altLang="en-US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대한법률구조공단 무료지원대상자</a:t>
              </a:r>
              <a:r>
                <a:rPr lang="en-US" altLang="ko-KR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(</a:t>
              </a:r>
              <a:r>
                <a:rPr lang="ko-KR" altLang="en-US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기초생활수급자</a:t>
              </a:r>
              <a:r>
                <a:rPr lang="en-US" altLang="ko-KR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, </a:t>
              </a:r>
              <a:r>
                <a:rPr lang="ko-KR" altLang="en-US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차상위계층</a:t>
              </a:r>
              <a:r>
                <a:rPr lang="en-US" altLang="ko-KR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, </a:t>
              </a:r>
              <a:r>
                <a:rPr lang="ko-KR" altLang="en-US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보호아동</a:t>
              </a:r>
              <a:r>
                <a:rPr lang="en-US" altLang="ko-KR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, </a:t>
              </a:r>
              <a:r>
                <a:rPr lang="ko-KR" altLang="en-US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한부모가족 등</a:t>
              </a:r>
              <a:r>
                <a:rPr lang="en-US" altLang="ko-KR" sz="1200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)</a:t>
              </a:r>
              <a:endParaRPr lang="en-US" altLang="ko-KR" sz="1200">
                <a:solidFill>
                  <a:srgbClr val="273788"/>
                </a:solidFill>
                <a:latin typeface="한컴 말랑말랑 Bold"/>
                <a:ea typeface="한컴 말랑말랑 Bold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422412" y="4807139"/>
              <a:ext cx="5554437" cy="276999"/>
            </a:xfrm>
            <a:prstGeom prst="rect">
              <a:avLst/>
            </a:prstGeom>
            <a:noFill/>
          </p:spPr>
          <p:txBody>
            <a:bodyPr wrap="square" rIns="0">
              <a:spAutoFit/>
            </a:bodyPr>
            <a:lstStyle/>
            <a:p>
              <a:pPr lvl="0">
                <a:defRPr/>
              </a:pPr>
              <a:r>
                <a:rPr lang="ko-KR" altLang="en-US" sz="1200" b="1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    및 법령</a:t>
              </a:r>
              <a:r>
                <a:rPr lang="en-US" altLang="ko-KR" sz="1200" b="1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, </a:t>
              </a:r>
              <a:r>
                <a:rPr lang="ko-KR" altLang="en-US" sz="1200" b="1">
                  <a:solidFill>
                    <a:srgbClr val="273788"/>
                  </a:solidFill>
                  <a:latin typeface="한컴 말랑말랑 Bold"/>
                  <a:ea typeface="한컴 말랑말랑 Bold"/>
                </a:rPr>
                <a:t>타조례에 의해 법률비용 지원받는 경우 제외</a:t>
              </a:r>
              <a:endParaRPr lang="ko-KR" altLang="en-US" sz="1200" b="1">
                <a:solidFill>
                  <a:srgbClr val="273788"/>
                </a:solidFill>
                <a:latin typeface="한컴 말랑말랑 Bold"/>
                <a:ea typeface="한컴 말랑말랑 Bold"/>
              </a:endParaRPr>
            </a:p>
          </p:txBody>
        </p:sp>
      </p:grpSp>
      <p:sp>
        <p:nvSpPr>
          <p:cNvPr id="73" name="모서리가 둥근 직사각형 72"/>
          <p:cNvSpPr/>
          <p:nvPr/>
        </p:nvSpPr>
        <p:spPr>
          <a:xfrm>
            <a:off x="1447518" y="5481120"/>
            <a:ext cx="822289" cy="745566"/>
          </a:xfrm>
          <a:prstGeom prst="roundRect">
            <a:avLst>
              <a:gd name="adj" fmla="val 16667"/>
            </a:avLst>
          </a:prstGeom>
          <a:solidFill>
            <a:srgbClr val="273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>
                <a:latin typeface="양재튼튼체B"/>
                <a:ea typeface="양재튼튼체B"/>
              </a:rPr>
              <a:t>지원</a:t>
            </a:r>
            <a:endParaRPr lang="ko-KR" altLang="en-US">
              <a:latin typeface="양재튼튼체B"/>
              <a:ea typeface="양재튼튼체B"/>
            </a:endParaRPr>
          </a:p>
          <a:p>
            <a:pPr lvl="0" algn="ctr">
              <a:defRPr/>
            </a:pPr>
            <a:r>
              <a:rPr lang="ko-KR" altLang="en-US">
                <a:latin typeface="양재튼튼체B"/>
                <a:ea typeface="양재튼튼체B"/>
              </a:rPr>
              <a:t>내용</a:t>
            </a:r>
            <a:endParaRPr lang="ko-KR" altLang="en-US">
              <a:latin typeface="양재튼튼체B"/>
              <a:ea typeface="양재튼튼체B"/>
            </a:endParaRPr>
          </a:p>
        </p:txBody>
      </p:sp>
      <p:sp>
        <p:nvSpPr>
          <p:cNvPr id="79" name="모서리가 둥근 직사각형 78"/>
          <p:cNvSpPr/>
          <p:nvPr/>
        </p:nvSpPr>
        <p:spPr>
          <a:xfrm>
            <a:off x="1447517" y="6601260"/>
            <a:ext cx="822290" cy="745566"/>
          </a:xfrm>
          <a:prstGeom prst="roundRect">
            <a:avLst>
              <a:gd name="adj" fmla="val 16667"/>
            </a:avLst>
          </a:prstGeom>
          <a:solidFill>
            <a:srgbClr val="273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>
                <a:latin typeface="양재튼튼체B"/>
                <a:ea typeface="양재튼튼체B"/>
              </a:rPr>
              <a:t>지원</a:t>
            </a:r>
            <a:endParaRPr lang="ko-KR" altLang="en-US">
              <a:latin typeface="양재튼튼체B"/>
              <a:ea typeface="양재튼튼체B"/>
            </a:endParaRPr>
          </a:p>
          <a:p>
            <a:pPr lvl="0" algn="ctr">
              <a:defRPr/>
            </a:pPr>
            <a:r>
              <a:rPr lang="ko-KR" altLang="en-US">
                <a:latin typeface="양재튼튼체B"/>
                <a:ea typeface="양재튼튼체B"/>
              </a:rPr>
              <a:t>규모</a:t>
            </a:r>
            <a:endParaRPr lang="ko-KR" altLang="en-US">
              <a:latin typeface="양재튼튼체B"/>
              <a:ea typeface="양재튼튼체B"/>
            </a:endParaRPr>
          </a:p>
        </p:txBody>
      </p:sp>
      <p:sp>
        <p:nvSpPr>
          <p:cNvPr id="80" name="모서리가 둥근 직사각형 79"/>
          <p:cNvSpPr/>
          <p:nvPr/>
        </p:nvSpPr>
        <p:spPr>
          <a:xfrm>
            <a:off x="1447517" y="7665182"/>
            <a:ext cx="822290" cy="745566"/>
          </a:xfrm>
          <a:prstGeom prst="roundRect">
            <a:avLst>
              <a:gd name="adj" fmla="val 16667"/>
            </a:avLst>
          </a:prstGeom>
          <a:solidFill>
            <a:srgbClr val="273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>
                <a:latin typeface="양재튼튼체B"/>
                <a:ea typeface="양재튼튼체B"/>
              </a:rPr>
              <a:t>신청</a:t>
            </a:r>
            <a:endParaRPr lang="ko-KR" altLang="en-US">
              <a:latin typeface="양재튼튼체B"/>
              <a:ea typeface="양재튼튼체B"/>
            </a:endParaRPr>
          </a:p>
          <a:p>
            <a:pPr lvl="0" algn="ctr">
              <a:defRPr/>
            </a:pPr>
            <a:r>
              <a:rPr lang="ko-KR" altLang="en-US">
                <a:latin typeface="양재튼튼체B"/>
                <a:ea typeface="양재튼튼체B"/>
              </a:rPr>
              <a:t>방법</a:t>
            </a:r>
            <a:endParaRPr lang="en-US" altLang="ko-KR">
              <a:latin typeface="양재튼튼체B"/>
              <a:ea typeface="양재튼튼체B"/>
            </a:endParaRPr>
          </a:p>
        </p:txBody>
      </p:sp>
      <p:grpSp>
        <p:nvGrpSpPr>
          <p:cNvPr id="11" name="그룹 10"/>
          <p:cNvGrpSpPr/>
          <p:nvPr/>
        </p:nvGrpSpPr>
        <p:grpSpPr>
          <a:xfrm rot="0">
            <a:off x="2193895" y="8820150"/>
            <a:ext cx="4757030" cy="513367"/>
            <a:chOff x="2193895" y="8926492"/>
            <a:chExt cx="4757030" cy="513367"/>
          </a:xfrm>
        </p:grpSpPr>
        <p:sp>
          <p:nvSpPr>
            <p:cNvPr id="81" name="TextBox 80"/>
            <p:cNvSpPr txBox="1"/>
            <p:nvPr/>
          </p:nvSpPr>
          <p:spPr>
            <a:xfrm>
              <a:off x="2193895" y="8926492"/>
              <a:ext cx="4757030" cy="276999"/>
            </a:xfrm>
            <a:prstGeom prst="rect">
              <a:avLst/>
            </a:prstGeom>
            <a:noFill/>
          </p:spPr>
          <p:txBody>
            <a:bodyPr wrap="square" rIns="0">
              <a:spAutoFit/>
            </a:bodyPr>
            <a:lstStyle/>
            <a:p>
              <a:pPr lvl="0">
                <a:defRPr/>
              </a:pPr>
              <a:r>
                <a:rPr lang="en-US" altLang="ko-KR" sz="1200">
                  <a:latin typeface="한컴 말랑말랑 Bold"/>
                  <a:ea typeface="한컴 말랑말랑 Bold"/>
                </a:rPr>
                <a:t>※ </a:t>
              </a:r>
              <a:r>
                <a:rPr lang="ko-KR" altLang="en-US" sz="1200">
                  <a:latin typeface="한컴 말랑말랑 Bold"/>
                  <a:ea typeface="한컴 말랑말랑 Bold"/>
                </a:rPr>
                <a:t>아동</a:t>
              </a:r>
              <a:r>
                <a:rPr lang="en-US" altLang="ko-KR" sz="1200">
                  <a:latin typeface="한컴 말랑말랑 Bold"/>
                  <a:ea typeface="한컴 말랑말랑 Bold"/>
                </a:rPr>
                <a:t>·</a:t>
              </a:r>
              <a:r>
                <a:rPr lang="ko-KR" altLang="en-US" sz="1200">
                  <a:latin typeface="한컴 말랑말랑 Bold"/>
                  <a:ea typeface="한컴 말랑말랑 Bold"/>
                </a:rPr>
                <a:t>청소년 부모 빚 대물림 방지 법률지원서비스에 대한 자세한 사항은</a:t>
              </a:r>
              <a:endParaRPr lang="ko-KR" altLang="en-US" sz="1200" b="1">
                <a:latin typeface="한컴 말랑말랑 Bold"/>
                <a:ea typeface="한컴 말랑말랑 Bold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193895" y="9162860"/>
              <a:ext cx="4757030" cy="276999"/>
            </a:xfrm>
            <a:prstGeom prst="rect">
              <a:avLst/>
            </a:prstGeom>
            <a:noFill/>
          </p:spPr>
          <p:txBody>
            <a:bodyPr wrap="square" rIns="0">
              <a:spAutoFit/>
            </a:bodyPr>
            <a:lstStyle/>
            <a:p>
              <a:pPr lvl="0">
                <a:defRPr/>
              </a:pPr>
              <a:r>
                <a:rPr lang="ko-KR" altLang="en-US" sz="1200">
                  <a:latin typeface="한컴 말랑말랑 Bold"/>
                  <a:ea typeface="한컴 말랑말랑 Bold"/>
                </a:rPr>
                <a:t>    인천광역시 아동정책과</a:t>
              </a:r>
              <a:r>
                <a:rPr lang="en-US" altLang="ko-KR" sz="1200">
                  <a:latin typeface="한컴 말랑말랑 Bold"/>
                  <a:ea typeface="한컴 말랑말랑 Bold"/>
                </a:rPr>
                <a:t>(☎032-440-4902)</a:t>
              </a:r>
              <a:r>
                <a:rPr lang="ko-KR" altLang="en-US" sz="1200">
                  <a:latin typeface="한컴 말랑말랑 Bold"/>
                  <a:ea typeface="한컴 말랑말랑 Bold"/>
                </a:rPr>
                <a:t>로 문의하시기 바랍니다</a:t>
              </a:r>
              <a:endParaRPr lang="ko-KR" altLang="en-US" sz="1200" b="1">
                <a:latin typeface="한컴 말랑말랑 Bold"/>
                <a:ea typeface="한컴 말랑말랑 Bold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officegen</ep:Company>
  <ep:Words>89</ep:Words>
  <ep:PresentationFormat>사용자 지정</ep:PresentationFormat>
  <ep:Paragraphs>12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Theme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2023-01-17T18:20:44.000</dcterms:created>
  <dc:creator>officegen</dc:creator>
  <cp:lastModifiedBy>user</cp:lastModifiedBy>
  <dcterms:modified xsi:type="dcterms:W3CDTF">2023-01-18T04:52:36.324</dcterms:modified>
  <cp:revision>12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