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4"/>
  </p:notesMasterIdLst>
  <p:sldIdLst>
    <p:sldId id="329" r:id="rId2"/>
    <p:sldId id="339" r:id="rId3"/>
  </p:sldIdLst>
  <p:sldSz cx="10693400" cy="756126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orient="horz" pos="4604">
          <p15:clr>
            <a:srgbClr val="A4A3A4"/>
          </p15:clr>
        </p15:guide>
        <p15:guide id="3" orient="horz" pos="703">
          <p15:clr>
            <a:srgbClr val="A4A3A4"/>
          </p15:clr>
        </p15:guide>
        <p15:guide id="4" orient="horz" pos="1111">
          <p15:clr>
            <a:srgbClr val="A4A3A4"/>
          </p15:clr>
        </p15:guide>
        <p15:guide id="5" orient="horz" pos="1156">
          <p15:clr>
            <a:srgbClr val="A4A3A4"/>
          </p15:clr>
        </p15:guide>
        <p15:guide id="6" orient="horz" pos="839">
          <p15:clr>
            <a:srgbClr val="A4A3A4"/>
          </p15:clr>
        </p15:guide>
        <p15:guide id="7" orient="horz" pos="1701">
          <p15:clr>
            <a:srgbClr val="A4A3A4"/>
          </p15:clr>
        </p15:guide>
        <p15:guide id="8" orient="horz" pos="1338">
          <p15:clr>
            <a:srgbClr val="A4A3A4"/>
          </p15:clr>
        </p15:guide>
        <p15:guide id="9" orient="horz" pos="1474">
          <p15:clr>
            <a:srgbClr val="A4A3A4"/>
          </p15:clr>
        </p15:guide>
        <p15:guide id="10" orient="horz" pos="3424">
          <p15:clr>
            <a:srgbClr val="A4A3A4"/>
          </p15:clr>
        </p15:guide>
        <p15:guide id="11" orient="horz" pos="3560">
          <p15:clr>
            <a:srgbClr val="A4A3A4"/>
          </p15:clr>
        </p15:guide>
        <p15:guide id="12" orient="horz" pos="2177">
          <p15:clr>
            <a:srgbClr val="A4A3A4"/>
          </p15:clr>
        </p15:guide>
        <p15:guide id="13" orient="horz" pos="2948">
          <p15:clr>
            <a:srgbClr val="A4A3A4"/>
          </p15:clr>
        </p15:guide>
        <p15:guide id="14" orient="horz" pos="1655">
          <p15:clr>
            <a:srgbClr val="A4A3A4"/>
          </p15:clr>
        </p15:guide>
        <p15:guide id="15" orient="horz" pos="2585">
          <p15:clr>
            <a:srgbClr val="A4A3A4"/>
          </p15:clr>
        </p15:guide>
        <p15:guide id="16" orient="horz" pos="2449">
          <p15:clr>
            <a:srgbClr val="A4A3A4"/>
          </p15:clr>
        </p15:guide>
        <p15:guide id="17" orient="horz" pos="1406">
          <p15:clr>
            <a:srgbClr val="A4A3A4"/>
          </p15:clr>
        </p15:guide>
        <p15:guide id="18" orient="horz" pos="1202">
          <p15:clr>
            <a:srgbClr val="A4A3A4"/>
          </p15:clr>
        </p15:guide>
        <p15:guide id="19" orient="horz" pos="2540">
          <p15:clr>
            <a:srgbClr val="A4A3A4"/>
          </p15:clr>
        </p15:guide>
        <p15:guide id="20" orient="horz" pos="2925">
          <p15:clr>
            <a:srgbClr val="A4A3A4"/>
          </p15:clr>
        </p15:guide>
        <p15:guide id="21" orient="horz" pos="3651">
          <p15:clr>
            <a:srgbClr val="A4A3A4"/>
          </p15:clr>
        </p15:guide>
        <p15:guide id="22" orient="horz" pos="3039">
          <p15:clr>
            <a:srgbClr val="A4A3A4"/>
          </p15:clr>
        </p15:guide>
        <p15:guide id="23" pos="3391">
          <p15:clr>
            <a:srgbClr val="A4A3A4"/>
          </p15:clr>
        </p15:guide>
        <p15:guide id="24" pos="6589">
          <p15:clr>
            <a:srgbClr val="A4A3A4"/>
          </p15:clr>
        </p15:guide>
        <p15:guide id="25" pos="147">
          <p15:clr>
            <a:srgbClr val="A4A3A4"/>
          </p15:clr>
        </p15:guide>
        <p15:guide id="26" pos="352">
          <p15:clr>
            <a:srgbClr val="A4A3A4"/>
          </p15:clr>
        </p15:guide>
        <p15:guide id="27" pos="6384">
          <p15:clr>
            <a:srgbClr val="A4A3A4"/>
          </p15:clr>
        </p15:guide>
        <p15:guide id="28" pos="533">
          <p15:clr>
            <a:srgbClr val="A4A3A4"/>
          </p15:clr>
        </p15:guide>
        <p15:guide id="29" pos="3323">
          <p15:clr>
            <a:srgbClr val="A4A3A4"/>
          </p15:clr>
        </p15:guide>
        <p15:guide id="30" pos="3413">
          <p15:clr>
            <a:srgbClr val="A4A3A4"/>
          </p15:clr>
        </p15:guide>
        <p15:guide id="31" pos="2937">
          <p15:clr>
            <a:srgbClr val="A4A3A4"/>
          </p15:clr>
        </p15:guide>
        <p15:guide id="32" pos="3617">
          <p15:clr>
            <a:srgbClr val="A4A3A4"/>
          </p15:clr>
        </p15:guide>
        <p15:guide id="33" pos="6203">
          <p15:clr>
            <a:srgbClr val="A4A3A4"/>
          </p15:clr>
        </p15:guide>
        <p15:guide id="34" pos="4751">
          <p15:clr>
            <a:srgbClr val="A4A3A4"/>
          </p15:clr>
        </p15:guide>
        <p15:guide id="35" pos="284">
          <p15:clr>
            <a:srgbClr val="A4A3A4"/>
          </p15:clr>
        </p15:guide>
        <p15:guide id="36" pos="34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B5CEED"/>
    <a:srgbClr val="0000CC"/>
    <a:srgbClr val="01527B"/>
    <a:srgbClr val="0087E8"/>
    <a:srgbClr val="0087CA"/>
    <a:srgbClr val="FF9900"/>
    <a:srgbClr val="ADC5E1"/>
    <a:srgbClr val="A0BBDC"/>
    <a:srgbClr val="78A6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7" autoAdjust="0"/>
    <p:restoredTop sz="94655" autoAdjust="0"/>
  </p:normalViewPr>
  <p:slideViewPr>
    <p:cSldViewPr showGuides="1">
      <p:cViewPr varScale="1">
        <p:scale>
          <a:sx n="103" d="100"/>
          <a:sy n="103" d="100"/>
        </p:scale>
        <p:origin x="1362" y="120"/>
      </p:cViewPr>
      <p:guideLst>
        <p:guide orient="horz" pos="2381"/>
        <p:guide orient="horz" pos="4604"/>
        <p:guide orient="horz" pos="703"/>
        <p:guide orient="horz" pos="1111"/>
        <p:guide orient="horz" pos="1156"/>
        <p:guide orient="horz" pos="839"/>
        <p:guide orient="horz" pos="1701"/>
        <p:guide orient="horz" pos="1338"/>
        <p:guide orient="horz" pos="1474"/>
        <p:guide orient="horz" pos="3424"/>
        <p:guide orient="horz" pos="3560"/>
        <p:guide orient="horz" pos="2177"/>
        <p:guide orient="horz" pos="2948"/>
        <p:guide orient="horz" pos="1655"/>
        <p:guide orient="horz" pos="2585"/>
        <p:guide orient="horz" pos="2449"/>
        <p:guide orient="horz" pos="1406"/>
        <p:guide orient="horz" pos="1202"/>
        <p:guide orient="horz" pos="2540"/>
        <p:guide orient="horz" pos="2925"/>
        <p:guide orient="horz" pos="3651"/>
        <p:guide orient="horz" pos="3039"/>
        <p:guide pos="3391"/>
        <p:guide pos="6589"/>
        <p:guide pos="147"/>
        <p:guide pos="352"/>
        <p:guide pos="6384"/>
        <p:guide pos="533"/>
        <p:guide pos="3323"/>
        <p:guide pos="3413"/>
        <p:guide pos="2937"/>
        <p:guide pos="3617"/>
        <p:guide pos="6203"/>
        <p:guide pos="4751"/>
        <p:guide pos="284"/>
        <p:guide pos="348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0EF5F6-ECA4-4BD6-802E-AB741AC06881}" type="datetimeFigureOut">
              <a:rPr lang="ko-KR" altLang="en-US" smtClean="0"/>
              <a:pPr/>
              <a:t>2021-06-22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6763" y="744538"/>
            <a:ext cx="52641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DF2B28-30B7-4789-8DDB-78D47033F3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6914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DF2B28-30B7-4789-8DDB-78D47033F364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6702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4540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제목 슬라이드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7494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5439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AutoShape 10"/>
          <p:cNvSpPr>
            <a:spLocks noChangeArrowheads="1"/>
          </p:cNvSpPr>
          <p:nvPr/>
        </p:nvSpPr>
        <p:spPr bwMode="auto">
          <a:xfrm>
            <a:off x="282530" y="1044327"/>
            <a:ext cx="10140733" cy="6124174"/>
          </a:xfrm>
          <a:prstGeom prst="roundRect">
            <a:avLst>
              <a:gd name="adj" fmla="val 5866"/>
            </a:avLst>
          </a:prstGeom>
          <a:noFill/>
          <a:ln w="19050" algn="ctr">
            <a:solidFill>
              <a:srgbClr val="5F5F5F"/>
            </a:solidFill>
            <a:round/>
            <a:headEnd/>
            <a:tailEnd/>
          </a:ln>
          <a:effectLst>
            <a:prstShdw prst="shdw17" dist="35921" dir="2700000">
              <a:srgbClr val="C0C0C0">
                <a:alpha val="50000"/>
              </a:srgbClr>
            </a:prst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u="sng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234132" y="468263"/>
            <a:ext cx="1953451" cy="468052"/>
            <a:chOff x="231023" y="1218788"/>
            <a:chExt cx="3157677" cy="334230"/>
          </a:xfrm>
        </p:grpSpPr>
        <p:grpSp>
          <p:nvGrpSpPr>
            <p:cNvPr id="26" name="그룹 25"/>
            <p:cNvGrpSpPr/>
            <p:nvPr/>
          </p:nvGrpSpPr>
          <p:grpSpPr>
            <a:xfrm>
              <a:off x="231023" y="1218788"/>
              <a:ext cx="3157677" cy="334230"/>
              <a:chOff x="3630730" y="1218788"/>
              <a:chExt cx="3157677" cy="308407"/>
            </a:xfrm>
          </p:grpSpPr>
          <p:sp>
            <p:nvSpPr>
              <p:cNvPr id="29" name="모서리가 둥근 직사각형 28"/>
              <p:cNvSpPr/>
              <p:nvPr/>
            </p:nvSpPr>
            <p:spPr>
              <a:xfrm>
                <a:off x="3662625" y="1218788"/>
                <a:ext cx="3125782" cy="308407"/>
              </a:xfrm>
              <a:prstGeom prst="roundRect">
                <a:avLst>
                  <a:gd name="adj" fmla="val 10746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 b="1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30" name="모서리가 둥근 직사각형 81"/>
              <p:cNvSpPr/>
              <p:nvPr/>
            </p:nvSpPr>
            <p:spPr>
              <a:xfrm>
                <a:off x="3630730" y="1270190"/>
                <a:ext cx="3125782" cy="257005"/>
              </a:xfrm>
              <a:custGeom>
                <a:avLst/>
                <a:gdLst>
                  <a:gd name="connsiteX0" fmla="*/ 0 w 3798580"/>
                  <a:gd name="connsiteY0" fmla="*/ 51402 h 308407"/>
                  <a:gd name="connsiteX1" fmla="*/ 51402 w 3798580"/>
                  <a:gd name="connsiteY1" fmla="*/ 0 h 308407"/>
                  <a:gd name="connsiteX2" fmla="*/ 3747178 w 3798580"/>
                  <a:gd name="connsiteY2" fmla="*/ 0 h 308407"/>
                  <a:gd name="connsiteX3" fmla="*/ 3798580 w 3798580"/>
                  <a:gd name="connsiteY3" fmla="*/ 51402 h 308407"/>
                  <a:gd name="connsiteX4" fmla="*/ 3798580 w 3798580"/>
                  <a:gd name="connsiteY4" fmla="*/ 257005 h 308407"/>
                  <a:gd name="connsiteX5" fmla="*/ 3747178 w 3798580"/>
                  <a:gd name="connsiteY5" fmla="*/ 308407 h 308407"/>
                  <a:gd name="connsiteX6" fmla="*/ 51402 w 3798580"/>
                  <a:gd name="connsiteY6" fmla="*/ 308407 h 308407"/>
                  <a:gd name="connsiteX7" fmla="*/ 0 w 3798580"/>
                  <a:gd name="connsiteY7" fmla="*/ 257005 h 308407"/>
                  <a:gd name="connsiteX8" fmla="*/ 0 w 3798580"/>
                  <a:gd name="connsiteY8" fmla="*/ 51402 h 308407"/>
                  <a:gd name="connsiteX0" fmla="*/ 0 w 3798580"/>
                  <a:gd name="connsiteY0" fmla="*/ 51402 h 308407"/>
                  <a:gd name="connsiteX1" fmla="*/ 51402 w 3798580"/>
                  <a:gd name="connsiteY1" fmla="*/ 0 h 308407"/>
                  <a:gd name="connsiteX2" fmla="*/ 3798580 w 3798580"/>
                  <a:gd name="connsiteY2" fmla="*/ 51402 h 308407"/>
                  <a:gd name="connsiteX3" fmla="*/ 3798580 w 3798580"/>
                  <a:gd name="connsiteY3" fmla="*/ 257005 h 308407"/>
                  <a:gd name="connsiteX4" fmla="*/ 3747178 w 3798580"/>
                  <a:gd name="connsiteY4" fmla="*/ 308407 h 308407"/>
                  <a:gd name="connsiteX5" fmla="*/ 51402 w 3798580"/>
                  <a:gd name="connsiteY5" fmla="*/ 308407 h 308407"/>
                  <a:gd name="connsiteX6" fmla="*/ 0 w 3798580"/>
                  <a:gd name="connsiteY6" fmla="*/ 257005 h 308407"/>
                  <a:gd name="connsiteX7" fmla="*/ 0 w 3798580"/>
                  <a:gd name="connsiteY7" fmla="*/ 51402 h 308407"/>
                  <a:gd name="connsiteX0" fmla="*/ 0 w 3798580"/>
                  <a:gd name="connsiteY0" fmla="*/ 51402 h 308407"/>
                  <a:gd name="connsiteX1" fmla="*/ 51402 w 3798580"/>
                  <a:gd name="connsiteY1" fmla="*/ 0 h 308407"/>
                  <a:gd name="connsiteX2" fmla="*/ 82179 w 3798580"/>
                  <a:gd name="connsiteY2" fmla="*/ 6697 h 308407"/>
                  <a:gd name="connsiteX3" fmla="*/ 3798580 w 3798580"/>
                  <a:gd name="connsiteY3" fmla="*/ 51402 h 308407"/>
                  <a:gd name="connsiteX4" fmla="*/ 3798580 w 3798580"/>
                  <a:gd name="connsiteY4" fmla="*/ 257005 h 308407"/>
                  <a:gd name="connsiteX5" fmla="*/ 3747178 w 3798580"/>
                  <a:gd name="connsiteY5" fmla="*/ 308407 h 308407"/>
                  <a:gd name="connsiteX6" fmla="*/ 51402 w 3798580"/>
                  <a:gd name="connsiteY6" fmla="*/ 308407 h 308407"/>
                  <a:gd name="connsiteX7" fmla="*/ 0 w 3798580"/>
                  <a:gd name="connsiteY7" fmla="*/ 257005 h 308407"/>
                  <a:gd name="connsiteX8" fmla="*/ 0 w 3798580"/>
                  <a:gd name="connsiteY8" fmla="*/ 51402 h 308407"/>
                  <a:gd name="connsiteX0" fmla="*/ 0 w 3798580"/>
                  <a:gd name="connsiteY0" fmla="*/ 257005 h 308407"/>
                  <a:gd name="connsiteX1" fmla="*/ 51402 w 3798580"/>
                  <a:gd name="connsiteY1" fmla="*/ 0 h 308407"/>
                  <a:gd name="connsiteX2" fmla="*/ 82179 w 3798580"/>
                  <a:gd name="connsiteY2" fmla="*/ 6697 h 308407"/>
                  <a:gd name="connsiteX3" fmla="*/ 3798580 w 3798580"/>
                  <a:gd name="connsiteY3" fmla="*/ 51402 h 308407"/>
                  <a:gd name="connsiteX4" fmla="*/ 3798580 w 3798580"/>
                  <a:gd name="connsiteY4" fmla="*/ 257005 h 308407"/>
                  <a:gd name="connsiteX5" fmla="*/ 3747178 w 3798580"/>
                  <a:gd name="connsiteY5" fmla="*/ 308407 h 308407"/>
                  <a:gd name="connsiteX6" fmla="*/ 51402 w 3798580"/>
                  <a:gd name="connsiteY6" fmla="*/ 308407 h 308407"/>
                  <a:gd name="connsiteX7" fmla="*/ 0 w 3798580"/>
                  <a:gd name="connsiteY7" fmla="*/ 257005 h 308407"/>
                  <a:gd name="connsiteX0" fmla="*/ 0 w 3798580"/>
                  <a:gd name="connsiteY0" fmla="*/ 257005 h 308407"/>
                  <a:gd name="connsiteX1" fmla="*/ 51402 w 3798580"/>
                  <a:gd name="connsiteY1" fmla="*/ 0 h 308407"/>
                  <a:gd name="connsiteX2" fmla="*/ 3798580 w 3798580"/>
                  <a:gd name="connsiteY2" fmla="*/ 51402 h 308407"/>
                  <a:gd name="connsiteX3" fmla="*/ 3798580 w 3798580"/>
                  <a:gd name="connsiteY3" fmla="*/ 257005 h 308407"/>
                  <a:gd name="connsiteX4" fmla="*/ 3747178 w 3798580"/>
                  <a:gd name="connsiteY4" fmla="*/ 308407 h 308407"/>
                  <a:gd name="connsiteX5" fmla="*/ 51402 w 3798580"/>
                  <a:gd name="connsiteY5" fmla="*/ 308407 h 308407"/>
                  <a:gd name="connsiteX6" fmla="*/ 0 w 3798580"/>
                  <a:gd name="connsiteY6" fmla="*/ 257005 h 308407"/>
                  <a:gd name="connsiteX0" fmla="*/ 0 w 3798580"/>
                  <a:gd name="connsiteY0" fmla="*/ 205603 h 257005"/>
                  <a:gd name="connsiteX1" fmla="*/ 3798580 w 3798580"/>
                  <a:gd name="connsiteY1" fmla="*/ 0 h 257005"/>
                  <a:gd name="connsiteX2" fmla="*/ 3798580 w 3798580"/>
                  <a:gd name="connsiteY2" fmla="*/ 205603 h 257005"/>
                  <a:gd name="connsiteX3" fmla="*/ 3747178 w 3798580"/>
                  <a:gd name="connsiteY3" fmla="*/ 257005 h 257005"/>
                  <a:gd name="connsiteX4" fmla="*/ 51402 w 3798580"/>
                  <a:gd name="connsiteY4" fmla="*/ 257005 h 257005"/>
                  <a:gd name="connsiteX5" fmla="*/ 0 w 3798580"/>
                  <a:gd name="connsiteY5" fmla="*/ 205603 h 2570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798580" h="257005">
                    <a:moveTo>
                      <a:pt x="0" y="205603"/>
                    </a:moveTo>
                    <a:lnTo>
                      <a:pt x="3798580" y="0"/>
                    </a:lnTo>
                    <a:lnTo>
                      <a:pt x="3798580" y="205603"/>
                    </a:lnTo>
                    <a:cubicBezTo>
                      <a:pt x="3798580" y="233992"/>
                      <a:pt x="3775567" y="257005"/>
                      <a:pt x="3747178" y="257005"/>
                    </a:cubicBezTo>
                    <a:lnTo>
                      <a:pt x="51402" y="257005"/>
                    </a:lnTo>
                    <a:cubicBezTo>
                      <a:pt x="23013" y="257005"/>
                      <a:pt x="0" y="233992"/>
                      <a:pt x="0" y="205603"/>
                    </a:cubicBezTo>
                    <a:close/>
                  </a:path>
                </a:pathLst>
              </a:custGeom>
              <a:solidFill>
                <a:schemeClr val="bg1">
                  <a:alpha val="9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 b="1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415585" y="1255236"/>
              <a:ext cx="2820448" cy="261334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  <a:scene3d>
                <a:camera prst="orthographicFront"/>
                <a:lightRig rig="threePt" dir="t"/>
              </a:scene3d>
              <a:sp3d>
                <a:contourClr>
                  <a:schemeClr val="bg1"/>
                </a:contourClr>
              </a:sp3d>
            </a:bodyPr>
            <a:lstStyle/>
            <a:p>
              <a:pPr algn="ctr"/>
              <a:r>
                <a:rPr lang="ko-KR" altLang="en-US" b="1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atin typeface="HY견고딕" pitchFamily="18" charset="-127"/>
                  <a:ea typeface="HY견고딕" pitchFamily="18" charset="-127"/>
                </a:rPr>
                <a:t>추 진 개 요</a:t>
              </a:r>
              <a:endParaRPr lang="ko-KR" altLang="en-US" b="1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0" scaled="1"/>
                </a:gra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17" name="그림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7020" y="7168501"/>
            <a:ext cx="2453437" cy="392550"/>
          </a:xfrm>
          <a:prstGeom prst="rect">
            <a:avLst/>
          </a:prstGeom>
        </p:spPr>
      </p:pic>
      <p:sp>
        <p:nvSpPr>
          <p:cNvPr id="19" name="Text Box 203"/>
          <p:cNvSpPr txBox="1">
            <a:spLocks noChangeArrowheads="1"/>
          </p:cNvSpPr>
          <p:nvPr/>
        </p:nvSpPr>
        <p:spPr bwMode="auto">
          <a:xfrm>
            <a:off x="270136" y="1014066"/>
            <a:ext cx="9937104" cy="4422749"/>
          </a:xfrm>
          <a:prstGeom prst="rect">
            <a:avLst/>
          </a:prstGeom>
          <a:noFill/>
          <a:extLst/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139700" indent="-139700" eaLnBrk="0" fontAlgn="ctr" latinLnBrk="0" hangingPunct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Clr>
                <a:srgbClr val="808080"/>
              </a:buClr>
              <a:buSzPct val="80000"/>
              <a:buBlip>
                <a:blip r:embed="rId4"/>
              </a:buBlip>
              <a:tabLst>
                <a:tab pos="628650" algn="l"/>
              </a:tabLst>
              <a:defRPr sz="1500"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1pPr>
          </a:lstStyle>
          <a:p>
            <a:pPr marL="219600" lvl="1" eaLnBrk="0" fontAlgn="ctr" latinLnBrk="0" hangingPunc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Pct val="80000"/>
              <a:tabLst>
                <a:tab pos="628557" algn="l"/>
              </a:tabLst>
              <a:defRPr/>
            </a:pPr>
            <a:endParaRPr kumimoji="0" lang="en-US" altLang="ko-KR" sz="700" dirty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0" indent="0" eaLnBrk="1" fontAlgn="base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ko-KR" altLang="en-US" sz="16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건축 계획 규모</a:t>
            </a:r>
            <a:endParaRPr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360000" lvl="1" indent="-140400" eaLnBrk="0" fontAlgn="ctr" latinLnBrk="0" hangingPunct="0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연면적 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: 7,100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㎡내외</a:t>
            </a:r>
            <a:endParaRPr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</a:endParaRPr>
          </a:p>
          <a:p>
            <a:pPr marL="360000" lvl="1" indent="-140400" eaLnBrk="0" fontAlgn="ctr" latinLnBrk="0" hangingPunct="0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층   수 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: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지하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1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층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,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지상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5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층 이하</a:t>
            </a:r>
            <a:endParaRPr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</a:endParaRPr>
          </a:p>
          <a:p>
            <a:pPr marL="360000" lvl="1" indent="-140400" eaLnBrk="0" fontAlgn="ctr" latinLnBrk="0" hangingPunct="0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용   도 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: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공공업무시설</a:t>
            </a:r>
            <a:endParaRPr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</a:endParaRPr>
          </a:p>
          <a:p>
            <a:pPr marL="0" indent="0" eaLnBrk="1" fontAlgn="base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 설계공모개요</a:t>
            </a:r>
            <a:endParaRPr kumimoji="0"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360000" lvl="1" indent="-140400" eaLnBrk="0" fontAlgn="ctr" latinLnBrk="0" hangingPunct="0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참가등록 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: 2021.05.20.(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목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)</a:t>
            </a:r>
          </a:p>
          <a:p>
            <a:pPr marL="360000" lvl="1" indent="-140400" eaLnBrk="0" fontAlgn="ctr" latinLnBrk="0" hangingPunct="0">
              <a:spcBef>
                <a:spcPts val="600"/>
              </a:spcBef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lang="ko-KR" altLang="en-US" sz="1600" dirty="0" err="1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작품접수</a:t>
            </a:r>
            <a:r>
              <a:rPr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</a:t>
            </a: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: 2021.07.09.(</a:t>
            </a:r>
            <a:r>
              <a:rPr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금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)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</a:p>
          <a:p>
            <a:pPr marL="360000" lvl="1" indent="-140400" eaLnBrk="0" fontAlgn="ctr" latinLnBrk="0" hangingPunct="0">
              <a:spcBef>
                <a:spcPts val="600"/>
              </a:spcBef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lang="ko-KR" altLang="en-US" sz="1600" dirty="0" err="1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작품심사</a:t>
            </a:r>
            <a:r>
              <a:rPr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</a:t>
            </a: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: 2021.07.21.(</a:t>
            </a:r>
            <a:r>
              <a:rPr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수</a:t>
            </a: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)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설계공모심사</a:t>
            </a:r>
            <a:endParaRPr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</a:endParaRPr>
          </a:p>
          <a:p>
            <a:pPr marL="360000" lvl="1" indent="-140400" eaLnBrk="0" fontAlgn="ctr" latinLnBrk="0" hangingPunct="0">
              <a:spcBef>
                <a:spcPts val="600"/>
              </a:spcBef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당선작 발표 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: 2021.07.23.(</a:t>
            </a:r>
            <a:r>
              <a:rPr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금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)</a:t>
            </a:r>
            <a:endParaRPr kumimoji="0"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360000" lvl="1" indent="-140400" eaLnBrk="0" fontAlgn="ctr" latinLnBrk="0" hangingPunct="0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설계용역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계약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: 2021.07.</a:t>
            </a:r>
          </a:p>
          <a:p>
            <a:pPr marL="360000" lvl="1" indent="-140400" eaLnBrk="0" fontAlgn="ctr" latinLnBrk="0" hangingPunct="0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사업비용 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: 20,206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백만원</a:t>
            </a:r>
            <a:endParaRPr kumimoji="0"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219600" lvl="1" eaLnBrk="0" fontAlgn="ctr" latinLnBrk="0" hangingPunct="0">
              <a:spcBef>
                <a:spcPts val="600"/>
              </a:spcBef>
              <a:buClr>
                <a:srgbClr val="7030A0"/>
              </a:buClr>
              <a:buSzPct val="80000"/>
              <a:tabLst>
                <a:tab pos="628557" algn="l"/>
              </a:tabLst>
              <a:defRPr/>
            </a:pP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  (</a:t>
            </a:r>
            <a:r>
              <a:rPr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국 </a:t>
            </a: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6,033</a:t>
            </a:r>
            <a:r>
              <a:rPr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백만원 시 </a:t>
            </a: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2,844</a:t>
            </a:r>
            <a:r>
              <a:rPr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백만원</a:t>
            </a: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구 </a:t>
            </a: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11,329</a:t>
            </a:r>
            <a:r>
              <a:rPr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백만원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)</a:t>
            </a:r>
          </a:p>
          <a:p>
            <a:pPr marL="360000" lvl="1" indent="-140400" eaLnBrk="0" fontAlgn="ctr" latinLnBrk="0" hangingPunct="0">
              <a:spcBef>
                <a:spcPts val="600"/>
              </a:spcBef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lang="ko-KR" altLang="en-US" sz="1600" dirty="0" err="1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설계비용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: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</a:t>
            </a: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1,037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백만원</a:t>
            </a:r>
            <a:endParaRPr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</a:endParaRPr>
          </a:p>
        </p:txBody>
      </p:sp>
      <p:sp>
        <p:nvSpPr>
          <p:cNvPr id="21" name="Text Box 203"/>
          <p:cNvSpPr txBox="1">
            <a:spLocks noChangeArrowheads="1"/>
          </p:cNvSpPr>
          <p:nvPr/>
        </p:nvSpPr>
        <p:spPr bwMode="auto">
          <a:xfrm>
            <a:off x="306140" y="5435593"/>
            <a:ext cx="4321651" cy="1837426"/>
          </a:xfrm>
          <a:prstGeom prst="rect">
            <a:avLst/>
          </a:prstGeom>
          <a:noFill/>
          <a:extLst/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139700" indent="-139700" eaLnBrk="0" fontAlgn="ctr" latinLnBrk="0" hangingPunct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Clr>
                <a:srgbClr val="808080"/>
              </a:buClr>
              <a:buSzPct val="80000"/>
              <a:buBlip>
                <a:blip r:embed="rId4"/>
              </a:buBlip>
              <a:tabLst>
                <a:tab pos="628650" algn="l"/>
              </a:tabLst>
              <a:defRPr sz="1500"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1pPr>
          </a:lstStyle>
          <a:p>
            <a:pPr marL="0" indent="0" eaLnBrk="1" fontAlgn="base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향후계획</a:t>
            </a:r>
            <a:endParaRPr kumimoji="0" lang="en-US" altLang="ko-KR" sz="1600" dirty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360000" lvl="1" indent="-140400" eaLnBrk="0" fontAlgn="ctr" latinLnBrk="0" hangingPunct="0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kumimoji="0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2022. 07.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설계용역 준공</a:t>
            </a:r>
            <a:endParaRPr kumimoji="0"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360000" lvl="1" indent="-140400" eaLnBrk="0" fontAlgn="ctr" latinLnBrk="0" hangingPunct="0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2022. 08. : 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공사 및 건설사업관리 발주</a:t>
            </a:r>
            <a:endParaRPr kumimoji="0"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360000" lvl="1" indent="-140400" eaLnBrk="0" fontAlgn="ctr" latinLnBrk="0" hangingPunct="0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2022. 10. : 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공사 착공</a:t>
            </a:r>
            <a:endParaRPr kumimoji="0"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360000" lvl="1" indent="-140400" eaLnBrk="0" fontAlgn="ctr" latinLnBrk="0" hangingPunct="0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2024. 06.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: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공사 준공</a:t>
            </a:r>
            <a:endParaRPr kumimoji="0" lang="en-US" altLang="ko-KR" sz="1600" dirty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391050" lvl="1" indent="-171450" eaLnBrk="0" fontAlgn="ctr" latinLnBrk="0" hangingPunc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Pct val="80000"/>
              <a:buFont typeface="Wingdings" panose="05000000000000000000" pitchFamily="2" charset="2"/>
              <a:buChar char="ü"/>
              <a:tabLst>
                <a:tab pos="628557" algn="l"/>
              </a:tabLst>
              <a:defRPr/>
            </a:pPr>
            <a:endParaRPr kumimoji="0" lang="en-US" altLang="ko-KR" sz="700" b="1" dirty="0">
              <a:solidFill>
                <a:srgbClr val="0000FF"/>
              </a:solidFill>
              <a:ea typeface="맑은 고딕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868" y="1249477"/>
            <a:ext cx="4829765" cy="272124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5565502" y="4547280"/>
            <a:ext cx="48577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2" name="_x734902192" descr="DRW0000532c11a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875" y="4029220"/>
            <a:ext cx="2200275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867" y="4332180"/>
            <a:ext cx="4840307" cy="2568735"/>
          </a:xfrm>
          <a:prstGeom prst="rect">
            <a:avLst/>
          </a:prstGeom>
        </p:spPr>
      </p:pic>
      <p:pic>
        <p:nvPicPr>
          <p:cNvPr id="2056" name="_x448525800" descr="DRW0000532c11b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00" y="6948983"/>
            <a:ext cx="1422400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42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/>
          <p:cNvSpPr>
            <a:spLocks noChangeArrowheads="1"/>
          </p:cNvSpPr>
          <p:nvPr/>
        </p:nvSpPr>
        <p:spPr bwMode="auto">
          <a:xfrm>
            <a:off x="306140" y="432259"/>
            <a:ext cx="10081120" cy="6736243"/>
          </a:xfrm>
          <a:prstGeom prst="roundRect">
            <a:avLst>
              <a:gd name="adj" fmla="val 5866"/>
            </a:avLst>
          </a:prstGeom>
          <a:noFill/>
          <a:ln w="19050" algn="ctr">
            <a:solidFill>
              <a:srgbClr val="5F5F5F"/>
            </a:solidFill>
            <a:round/>
            <a:headEnd/>
            <a:tailEnd/>
          </a:ln>
          <a:effectLst>
            <a:prstShdw prst="shdw17" dist="35921" dir="2700000">
              <a:srgbClr val="C0C0C0">
                <a:alpha val="50000"/>
              </a:srgbClr>
            </a:prst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u="sng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7020" y="7168501"/>
            <a:ext cx="2453437" cy="392550"/>
          </a:xfrm>
          <a:prstGeom prst="rect">
            <a:avLst/>
          </a:prstGeom>
        </p:spPr>
      </p:pic>
      <p:sp>
        <p:nvSpPr>
          <p:cNvPr id="9" name="Text Box 203"/>
          <p:cNvSpPr txBox="1">
            <a:spLocks noChangeArrowheads="1"/>
          </p:cNvSpPr>
          <p:nvPr/>
        </p:nvSpPr>
        <p:spPr bwMode="auto">
          <a:xfrm>
            <a:off x="418935" y="648283"/>
            <a:ext cx="6007885" cy="338554"/>
          </a:xfrm>
          <a:prstGeom prst="rect">
            <a:avLst/>
          </a:prstGeom>
          <a:noFill/>
          <a:extLst/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139700" indent="-139700" eaLnBrk="0" fontAlgn="ctr" latinLnBrk="0" hangingPunct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Clr>
                <a:srgbClr val="808080"/>
              </a:buClr>
              <a:buSzPct val="80000"/>
              <a:buBlip>
                <a:blip r:embed="rId3"/>
              </a:buBlip>
              <a:tabLst>
                <a:tab pos="628650" algn="l"/>
              </a:tabLst>
              <a:defRPr sz="1500"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1pPr>
          </a:lstStyle>
          <a:p>
            <a:pPr marL="0" indent="0" eaLnBrk="1" fontAlgn="base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 건축기획용역 배치 대안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중정형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 배치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700" b="1" dirty="0">
              <a:solidFill>
                <a:srgbClr val="0000FF"/>
              </a:solidFill>
              <a:ea typeface="맑은 고딕" pitchFamily="50" charset="-127"/>
            </a:endParaRPr>
          </a:p>
        </p:txBody>
      </p:sp>
      <p:pic>
        <p:nvPicPr>
          <p:cNvPr id="1026" name="_x450430672" descr="EMB00005e800b0f"/>
          <p:cNvPicPr>
            <a:picLocks noChangeAspect="1" noChangeArrowheads="1"/>
          </p:cNvPicPr>
          <p:nvPr/>
        </p:nvPicPr>
        <p:blipFill>
          <a:blip r:embed="rId4">
            <a:lum brigh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56" y="1080331"/>
            <a:ext cx="489079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_x450434416" descr="EMB00005e800b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708" y="1080331"/>
            <a:ext cx="4890797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 Box 203"/>
          <p:cNvSpPr txBox="1">
            <a:spLocks noChangeArrowheads="1"/>
          </p:cNvSpPr>
          <p:nvPr/>
        </p:nvSpPr>
        <p:spPr bwMode="auto">
          <a:xfrm>
            <a:off x="414152" y="4544632"/>
            <a:ext cx="9726847" cy="2483757"/>
          </a:xfrm>
          <a:prstGeom prst="rect">
            <a:avLst/>
          </a:prstGeom>
          <a:noFill/>
          <a:extLst/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139700" indent="-139700" eaLnBrk="0" fontAlgn="ctr" latinLnBrk="0" hangingPunct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Clr>
                <a:srgbClr val="808080"/>
              </a:buClr>
              <a:buSzPct val="80000"/>
              <a:buBlip>
                <a:blip r:embed="rId3"/>
              </a:buBlip>
              <a:tabLst>
                <a:tab pos="628650" algn="l"/>
              </a:tabLst>
              <a:defRPr sz="1500"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1pPr>
          </a:lstStyle>
          <a:p>
            <a:pPr marL="219600" lvl="1" eaLnBrk="0" fontAlgn="ctr" latinLnBrk="0" hangingPunc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Pct val="80000"/>
              <a:tabLst>
                <a:tab pos="628557" algn="l"/>
              </a:tabLst>
              <a:defRPr/>
            </a:pPr>
            <a:endParaRPr kumimoji="0" lang="en-US" altLang="ko-KR" sz="700" dirty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0" indent="0" eaLnBrk="1" fontAlgn="base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시설별</a:t>
            </a:r>
            <a:r>
              <a:rPr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 소요 면적</a:t>
            </a:r>
            <a:r>
              <a:rPr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건축설계공모 지침</a:t>
            </a:r>
            <a:r>
              <a:rPr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360000" lvl="1" indent="-140400" eaLnBrk="0" fontAlgn="ctr" latinLnBrk="0" hangingPunct="0">
              <a:spcBef>
                <a:spcPts val="600"/>
              </a:spcBef>
              <a:buClr>
                <a:srgbClr val="7030A0"/>
              </a:buClr>
              <a:buSzPct val="80000"/>
              <a:buFont typeface="Wingdings" panose="05000000000000000000" pitchFamily="2" charset="2"/>
              <a:buChar char="Ø"/>
              <a:tabLst>
                <a:tab pos="628557" algn="l"/>
              </a:tabLst>
              <a:defRPr/>
            </a:pPr>
            <a:r>
              <a:rPr kumimoji="0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검단신도시 생활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SOC</a:t>
            </a:r>
            <a:r>
              <a:rPr kumimoji="0" lang="ko-KR" altLang="en-US" sz="1600" dirty="0" err="1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복합청사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시설규모 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연면적 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7,100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㎡ 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/ 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지하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1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층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지상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5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층</a:t>
            </a:r>
            <a:endParaRPr kumimoji="0"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219600" lvl="1" eaLnBrk="0" fontAlgn="ctr" latinLnBrk="0" hangingPunct="0">
              <a:spcBef>
                <a:spcPts val="600"/>
              </a:spcBef>
              <a:buClr>
                <a:srgbClr val="7030A0"/>
              </a:buClr>
              <a:buSzPct val="80000"/>
              <a:tabLst>
                <a:tab pos="628557" algn="l"/>
              </a:tabLst>
              <a:defRPr/>
            </a:pP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  - </a:t>
            </a:r>
            <a:r>
              <a:rPr kumimoji="0"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행정복지센터 </a:t>
            </a:r>
            <a:r>
              <a:rPr kumimoji="0"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: 1,366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㎡ </a:t>
            </a:r>
            <a:endParaRPr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219600" lvl="1" eaLnBrk="0" fontAlgn="ctr" latinLnBrk="0" hangingPunct="0">
              <a:spcBef>
                <a:spcPts val="600"/>
              </a:spcBef>
              <a:buClr>
                <a:srgbClr val="7030A0"/>
              </a:buClr>
              <a:buSzPct val="80000"/>
              <a:tabLst>
                <a:tab pos="628557" algn="l"/>
              </a:tabLst>
              <a:defRPr/>
            </a:pP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 -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건강지원센터 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: 634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㎡ </a:t>
            </a:r>
            <a:endParaRPr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219600" lvl="1" eaLnBrk="0" fontAlgn="ctr" latinLnBrk="0" hangingPunct="0">
              <a:spcBef>
                <a:spcPts val="600"/>
              </a:spcBef>
              <a:buClr>
                <a:srgbClr val="7030A0"/>
              </a:buClr>
              <a:buSzPct val="80000"/>
              <a:tabLst>
                <a:tab pos="628557" algn="l"/>
              </a:tabLst>
              <a:defRPr/>
            </a:pP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 -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공공도서관 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: 1,480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㎡</a:t>
            </a:r>
            <a:endParaRPr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  <a:ea typeface="맑은 고딕" pitchFamily="50" charset="-127"/>
            </a:endParaRPr>
          </a:p>
          <a:p>
            <a:pPr marL="219600" lvl="1" eaLnBrk="0" fontAlgn="ctr" latinLnBrk="0" hangingPunct="0">
              <a:spcBef>
                <a:spcPts val="600"/>
              </a:spcBef>
              <a:buClr>
                <a:srgbClr val="7030A0"/>
              </a:buClr>
              <a:buSzPct val="80000"/>
              <a:tabLst>
                <a:tab pos="628557" algn="l"/>
              </a:tabLst>
              <a:defRPr/>
            </a:pP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  <a:ea typeface="맑은 고딕" pitchFamily="50" charset="-127"/>
              </a:rPr>
              <a:t>   - </a:t>
            </a:r>
            <a:r>
              <a:rPr lang="ko-KR" altLang="en-US" sz="1600" dirty="0" err="1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공동육아나눔터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</a:t>
            </a: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: 145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㎡</a:t>
            </a:r>
            <a:endParaRPr lang="en-US" altLang="ko-KR" sz="1600" dirty="0" smtClean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16200000" scaled="1"/>
              </a:gradFill>
            </a:endParaRPr>
          </a:p>
          <a:p>
            <a:pPr marL="219600" lvl="1" eaLnBrk="0" fontAlgn="ctr" latinLnBrk="0" hangingPunct="0">
              <a:spcBef>
                <a:spcPts val="600"/>
              </a:spcBef>
              <a:buClr>
                <a:srgbClr val="7030A0"/>
              </a:buClr>
              <a:buSzPct val="80000"/>
              <a:tabLst>
                <a:tab pos="628557" algn="l"/>
              </a:tabLst>
              <a:defRPr/>
            </a:pPr>
            <a:r>
              <a:rPr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 - </a:t>
            </a:r>
            <a:r>
              <a:rPr lang="ko-KR" altLang="en-US" sz="1600" dirty="0" err="1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공용공간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(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홀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,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복도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,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화장실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, 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주차장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, </a:t>
            </a:r>
            <a:r>
              <a:rPr lang="ko-KR" altLang="en-US" sz="1600" dirty="0" err="1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기계전기실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등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)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 </a:t>
            </a:r>
            <a:r>
              <a:rPr lang="en-US" altLang="ko-KR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: 3,475</a:t>
            </a:r>
            <a:r>
              <a:rPr lang="ko-KR" altLang="en-US" sz="16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16200000" scaled="1"/>
                </a:gradFill>
              </a:rPr>
              <a:t>㎡</a:t>
            </a:r>
          </a:p>
        </p:txBody>
      </p:sp>
    </p:spTree>
    <p:extLst>
      <p:ext uri="{BB962C8B-B14F-4D97-AF65-F5344CB8AC3E}">
        <p14:creationId xmlns:p14="http://schemas.microsoft.com/office/powerpoint/2010/main" val="233718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5400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4719</TotalTime>
  <Words>204</Words>
  <Application>Microsoft Office PowerPoint</Application>
  <PresentationFormat>사용자 지정</PresentationFormat>
  <Paragraphs>30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HY견고딕</vt:lpstr>
      <vt:lpstr>HY헤드라인M</vt:lpstr>
      <vt:lpstr>Rix모던고딕 B</vt:lpstr>
      <vt:lpstr>맑은 고딕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Phantom</dc:creator>
  <cp:lastModifiedBy>User</cp:lastModifiedBy>
  <cp:revision>721</cp:revision>
  <cp:lastPrinted>2021-05-12T02:30:37Z</cp:lastPrinted>
  <dcterms:created xsi:type="dcterms:W3CDTF">2015-01-08T12:25:13Z</dcterms:created>
  <dcterms:modified xsi:type="dcterms:W3CDTF">2021-06-22T00:58:13Z</dcterms:modified>
</cp:coreProperties>
</file>