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64" r:id="rId5"/>
    <p:sldId id="269" r:id="rId6"/>
    <p:sldId id="268" r:id="rId7"/>
    <p:sldId id="271" r:id="rId8"/>
    <p:sldId id="259" r:id="rId9"/>
    <p:sldId id="267" r:id="rId10"/>
    <p:sldId id="266" r:id="rId11"/>
    <p:sldId id="260" r:id="rId12"/>
    <p:sldId id="272" r:id="rId13"/>
    <p:sldId id="261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47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A84F59-C6AB-4E9D-8299-FDFD7F8F2D15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7168C-FBA8-43C5-BE11-0C5A15A3E2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2698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7168C-FBA8-43C5-BE11-0C5A15A3E2A3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849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7168C-FBA8-43C5-BE11-0C5A15A3E2A3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849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7168C-FBA8-43C5-BE11-0C5A15A3E2A3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849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7961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3918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5756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0157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5215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1340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3292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2967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6832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76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0125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55871-1EFE-4F7B-BB9C-2B0C32585869}" type="datetimeFigureOut">
              <a:rPr lang="ko-KR" altLang="en-US" smtClean="0"/>
              <a:t>2020-02-20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655C9-0EAC-4E11-8D2E-FF1750CB42E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8429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339752" y="1628800"/>
            <a:ext cx="4824536" cy="1440160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IMCD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형 </a:t>
            </a:r>
            <a:r>
              <a:rPr lang="ko-KR" altLang="en-US" b="1" dirty="0" err="1" smtClean="0">
                <a:latin typeface="휴먼모음T" pitchFamily="18" charset="-127"/>
                <a:ea typeface="휴먼모음T" pitchFamily="18" charset="-127"/>
              </a:rPr>
              <a:t>돋움집</a:t>
            </a:r>
            <a:r>
              <a:rPr lang="en-US" altLang="ko-KR" sz="4000" b="1" dirty="0" smtClean="0">
                <a:latin typeface="휴먼모음T" pitchFamily="18" charset="-127"/>
                <a:ea typeface="휴먼모음T" pitchFamily="18" charset="-127"/>
              </a:rPr>
              <a:t/>
            </a:r>
            <a:br>
              <a:rPr lang="en-US" altLang="ko-KR" sz="4000" b="1" dirty="0" smtClean="0"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4800" b="1" dirty="0" smtClean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주안 </a:t>
            </a:r>
            <a:r>
              <a:rPr lang="ko-KR" altLang="en-US" sz="4800" b="1" dirty="0" err="1" smtClean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>한부모주택</a:t>
            </a:r>
            <a:r>
              <a:rPr lang="en-US" altLang="ko-KR" sz="4800" b="1" dirty="0" smtClean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  <a:t/>
            </a:r>
            <a:br>
              <a:rPr lang="en-US" altLang="ko-KR" sz="4800" b="1" dirty="0" smtClean="0">
                <a:solidFill>
                  <a:srgbClr val="00B050"/>
                </a:solidFill>
                <a:latin typeface="휴먼모음T" pitchFamily="18" charset="-127"/>
                <a:ea typeface="휴먼모음T" pitchFamily="18" charset="-127"/>
              </a:rPr>
            </a:br>
            <a:r>
              <a:rPr lang="ko-KR" altLang="en-US" sz="4800" b="1" dirty="0" smtClean="0">
                <a:solidFill>
                  <a:schemeClr val="accent6"/>
                </a:solidFill>
                <a:latin typeface="휴먼모음T" pitchFamily="18" charset="-127"/>
                <a:ea typeface="휴먼모음T" pitchFamily="18" charset="-127"/>
              </a:rPr>
              <a:t>입주안</a:t>
            </a:r>
            <a:r>
              <a:rPr lang="ko-KR" altLang="en-US" sz="4800" b="1" dirty="0">
                <a:solidFill>
                  <a:schemeClr val="accent6"/>
                </a:solidFill>
                <a:latin typeface="휴먼모음T" pitchFamily="18" charset="-127"/>
                <a:ea typeface="휴먼모음T" pitchFamily="18" charset="-127"/>
              </a:rPr>
              <a:t>내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19672" y="4149080"/>
            <a:ext cx="6264696" cy="576064"/>
          </a:xfrm>
        </p:spPr>
        <p:txBody>
          <a:bodyPr>
            <a:normAutofit/>
          </a:bodyPr>
          <a:lstStyle/>
          <a:p>
            <a:r>
              <a:rPr lang="ko-KR" altLang="en-US" sz="2500" b="1" dirty="0" smtClean="0">
                <a:solidFill>
                  <a:schemeClr val="tx1"/>
                </a:solidFill>
              </a:rPr>
              <a:t>대상지 </a:t>
            </a:r>
            <a:r>
              <a:rPr lang="en-US" altLang="ko-KR" sz="25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2500" b="1" dirty="0" smtClean="0">
                <a:solidFill>
                  <a:schemeClr val="tx1"/>
                </a:solidFill>
              </a:rPr>
              <a:t>인천광역시 남구 </a:t>
            </a:r>
            <a:r>
              <a:rPr lang="ko-KR" altLang="en-US" sz="2500" b="1" dirty="0" err="1" smtClean="0">
                <a:solidFill>
                  <a:schemeClr val="tx1"/>
                </a:solidFill>
              </a:rPr>
              <a:t>주안동</a:t>
            </a:r>
            <a:r>
              <a:rPr lang="ko-KR" altLang="en-US" sz="2500" b="1" dirty="0" smtClean="0">
                <a:solidFill>
                  <a:schemeClr val="tx1"/>
                </a:solidFill>
              </a:rPr>
              <a:t> </a:t>
            </a:r>
            <a:r>
              <a:rPr lang="en-US" altLang="ko-KR" sz="2500" b="1" dirty="0" smtClean="0">
                <a:solidFill>
                  <a:schemeClr val="tx1"/>
                </a:solidFill>
              </a:rPr>
              <a:t>924-19</a:t>
            </a:r>
            <a:endParaRPr lang="ko-KR" altLang="en-US" sz="2500" b="1" dirty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5949280"/>
            <a:ext cx="3288145" cy="73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21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3600400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1.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주택 개요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6030054"/>
            <a:ext cx="2928105" cy="65691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73124" y="6196897"/>
            <a:ext cx="2005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400" b="1" dirty="0" err="1" smtClean="0">
                <a:latin typeface="휴먼모음T" pitchFamily="18" charset="-127"/>
                <a:ea typeface="휴먼모음T" pitchFamily="18" charset="-127"/>
              </a:rPr>
              <a:t>돋움집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 외관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400" b="1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55977" y="1495073"/>
            <a:ext cx="453650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“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인천도시공사가 소유하는 공공주택을 </a:t>
            </a:r>
            <a:r>
              <a:rPr lang="ko-KR" altLang="en-US" b="1" dirty="0" err="1" smtClean="0">
                <a:latin typeface="휴먼모음T" pitchFamily="18" charset="-127"/>
                <a:ea typeface="휴먼모음T" pitchFamily="18" charset="-127"/>
              </a:rPr>
              <a:t>리모델링하여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b="1" dirty="0" err="1" smtClean="0">
                <a:latin typeface="휴먼모음T" pitchFamily="18" charset="-127"/>
                <a:ea typeface="휴먼모음T" pitchFamily="18" charset="-127"/>
              </a:rPr>
              <a:t>사회적기업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b="1" dirty="0" err="1" smtClean="0">
                <a:latin typeface="휴먼모음T" pitchFamily="18" charset="-127"/>
                <a:ea typeface="휴먼모음T" pitchFamily="18" charset="-127"/>
              </a:rPr>
              <a:t>아이부키가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 임대 관리하는 주택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”</a:t>
            </a:r>
          </a:p>
          <a:p>
            <a:endParaRPr lang="en-US" altLang="ko-KR" sz="2000" b="1" dirty="0" smtClean="0">
              <a:latin typeface="휴먼모음T" pitchFamily="18" charset="-127"/>
              <a:ea typeface="휴먼모음T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1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층 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주차장 및 커뮤니티 상가</a:t>
            </a:r>
            <a:endParaRPr lang="en-US" altLang="ko-KR" sz="2400" b="1" dirty="0" smtClean="0">
              <a:latin typeface="휴먼모음T" pitchFamily="18" charset="-127"/>
              <a:ea typeface="휴먼모음T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2~3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층 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방 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개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 (4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세대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4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층 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방 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3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개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 (1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세대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세대별 붙박이장</a:t>
            </a:r>
            <a:r>
              <a:rPr lang="en-US" altLang="ko-KR" sz="2400" b="1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에어컨 설치</a:t>
            </a:r>
            <a:endParaRPr lang="en-US" altLang="ko-KR" sz="2400" b="1" dirty="0">
              <a:latin typeface="휴먼모음T" pitchFamily="18" charset="-127"/>
              <a:ea typeface="휴먼모음T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2400" b="1" dirty="0" smtClean="0">
                <a:latin typeface="휴먼모음T" pitchFamily="18" charset="-127"/>
                <a:ea typeface="휴먼모음T" pitchFamily="18" charset="-127"/>
              </a:rPr>
              <a:t>지하에 넉넉한 세대 창고</a:t>
            </a:r>
            <a:endParaRPr lang="en-US" altLang="ko-KR" sz="2400" b="1" dirty="0" smtClean="0">
              <a:latin typeface="휴먼모음T" pitchFamily="18" charset="-127"/>
              <a:ea typeface="휴먼모음T" pitchFamily="18" charset="-127"/>
            </a:endParaRPr>
          </a:p>
          <a:p>
            <a:endParaRPr lang="en-US" altLang="ko-KR" sz="2000" b="1" dirty="0">
              <a:latin typeface="휴먼모음T" pitchFamily="18" charset="-127"/>
              <a:ea typeface="휴먼모음T" pitchFamily="18" charset="-127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임대차 계약은 </a:t>
            </a:r>
            <a:r>
              <a:rPr lang="ko-KR" altLang="en-US" sz="2000" b="1" dirty="0" err="1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아이부키</a:t>
            </a:r>
            <a:r>
              <a:rPr lang="ko-KR" altLang="en-US" sz="2000" b="1" dirty="0" err="1" smtClean="0">
                <a:latin typeface="휴먼모음T" pitchFamily="18" charset="-127"/>
                <a:ea typeface="휴먼모음T" pitchFamily="18" charset="-127"/>
              </a:rPr>
              <a:t>와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 맺습니다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ko-KR" altLang="en-US" sz="2000" b="1" dirty="0" err="1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rPr>
              <a:t>아이부키</a:t>
            </a:r>
            <a:r>
              <a:rPr lang="ko-KR" altLang="en-US" sz="2000" b="1" dirty="0" err="1" smtClean="0">
                <a:latin typeface="휴먼모음T" pitchFamily="18" charset="-127"/>
                <a:ea typeface="휴먼모음T" pitchFamily="18" charset="-127"/>
              </a:rPr>
              <a:t>는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 임대운영사로 주택관리 담당</a:t>
            </a:r>
            <a:endParaRPr lang="en-US" altLang="ko-KR" sz="2000" b="1" dirty="0" smtClean="0">
              <a:latin typeface="휴먼모음T" pitchFamily="18" charset="-127"/>
              <a:ea typeface="휴먼모음T" pitchFamily="18" charset="-127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사</a:t>
            </a:r>
            <a:r>
              <a:rPr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ko-KR" altLang="en-US" sz="2000" b="1" dirty="0" err="1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한부모가족회</a:t>
            </a:r>
            <a:r>
              <a:rPr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한가지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는 입주선정 후 커뮤니티 운영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 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2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846" y="2120054"/>
            <a:ext cx="4593974" cy="3260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85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5688632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1.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주택 개요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(2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층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. 3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층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6030054"/>
            <a:ext cx="2928105" cy="656917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718028"/>
            <a:ext cx="4292124" cy="3823577"/>
          </a:xfrm>
          <a:prstGeom prst="rect">
            <a:avLst/>
          </a:prstGeom>
        </p:spPr>
      </p:pic>
      <p:pic>
        <p:nvPicPr>
          <p:cNvPr id="8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50351" y="2479333"/>
            <a:ext cx="3507596" cy="2196185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00384" y="2796728"/>
            <a:ext cx="3693201" cy="20774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9512" y="5805264"/>
            <a:ext cx="2005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&lt;201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, 301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b="1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01440" y="5491258"/>
            <a:ext cx="2005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&lt;202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smtClean="0">
                <a:latin typeface="휴먼모음T" pitchFamily="18" charset="-127"/>
                <a:ea typeface="휴먼모음T" pitchFamily="18" charset="-127"/>
              </a:rPr>
              <a:t>, 302</a:t>
            </a:r>
            <a:r>
              <a:rPr lang="ko-KR" altLang="en-US" b="1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b="1" dirty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184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7488832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1.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주택 개요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(201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. 301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89" y="6269147"/>
            <a:ext cx="1919993" cy="430748"/>
          </a:xfrm>
          <a:prstGeom prst="rect">
            <a:avLst/>
          </a:prstGeom>
        </p:spPr>
      </p:pic>
      <p:pic>
        <p:nvPicPr>
          <p:cNvPr id="1026" name="Picture 2" descr="C:\Users\USER\Desktop\201,301\KakaoTalk_20200122_154113534_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14" y="1129181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814662" y="3732542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거실</a:t>
            </a:r>
            <a:r>
              <a:rPr lang="ko-KR" altLang="en-US" sz="2000" dirty="0" smtClean="0"/>
              <a:t>⦁</a:t>
            </a:r>
            <a:r>
              <a:rPr lang="ko-KR" altLang="en-US" sz="2000" b="1" dirty="0" err="1" smtClean="0">
                <a:latin typeface="휴먼모음T" pitchFamily="18" charset="-127"/>
                <a:ea typeface="휴먼모음T" pitchFamily="18" charset="-127"/>
              </a:rPr>
              <a:t>씽크</a:t>
            </a:r>
            <a:r>
              <a:rPr lang="ko-KR" altLang="en-US" sz="2000" b="1" dirty="0" err="1">
                <a:latin typeface="휴먼모음T" pitchFamily="18" charset="-127"/>
                <a:ea typeface="휴먼모음T" pitchFamily="18" charset="-127"/>
              </a:rPr>
              <a:t>대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030" name="Picture 6" descr="C:\Users\USER\Desktop\201,301\KakaoTalk_20200122_1720510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129181"/>
            <a:ext cx="2585833" cy="2585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USER\Desktop\201,301\KakaoTalk_20200122_144542370_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890610"/>
            <a:ext cx="2736304" cy="2860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C:\Users\USER\Desktop\201,301\KakaoTalk_20200122_144542370_01 (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890610"/>
            <a:ext cx="2731625" cy="2835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732240" y="3487471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방 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개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78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7488832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1.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주택 개요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(201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. 301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331226"/>
            <a:ext cx="1944216" cy="436183"/>
          </a:xfrm>
          <a:prstGeom prst="rect">
            <a:avLst/>
          </a:prstGeom>
        </p:spPr>
      </p:pic>
      <p:pic>
        <p:nvPicPr>
          <p:cNvPr id="3074" name="Picture 2" descr="C:\Users\USER\Desktop\201,301\KakaoTalk_20200122_154113534_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7987"/>
            <a:ext cx="2376264" cy="243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201,301\KakaoTalk_20200122_1541152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135" y="1347986"/>
            <a:ext cx="2439919" cy="243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82054" y="1347986"/>
            <a:ext cx="13861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다용도실</a:t>
            </a:r>
            <a:r>
              <a:rPr lang="ko-KR" altLang="en-US" sz="2000" dirty="0"/>
              <a:t> 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73564" y="5517232"/>
            <a:ext cx="19387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다용도실 내부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9" name="Picture 5" descr="C:\Users\USER\Desktop\201,301\KakaoTalk_20200122_154113534_2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358" y="3925449"/>
            <a:ext cx="2694769" cy="283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USER\Desktop\201,301\KakaoTalk_20200122_154113534_2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592" y="3925449"/>
            <a:ext cx="2836974" cy="283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478243" y="3525339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화장실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59632" y="5742068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입구</a:t>
            </a:r>
            <a:r>
              <a:rPr lang="ko-KR" altLang="en-US" sz="2000" dirty="0" smtClean="0"/>
              <a:t>⦁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신발장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7027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7488832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1.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주택 개요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(202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. 302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309320"/>
            <a:ext cx="1800200" cy="403873"/>
          </a:xfrm>
          <a:prstGeom prst="rect">
            <a:avLst/>
          </a:prstGeom>
        </p:spPr>
      </p:pic>
      <p:pic>
        <p:nvPicPr>
          <p:cNvPr id="4098" name="Picture 2" descr="C:\Users\USER\Desktop\202,302\KakaoTalk_20200122_154113534_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202,302\KakaoTalk_20200122_154113534_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228" y="4180478"/>
            <a:ext cx="2628448" cy="262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694143" y="1340768"/>
            <a:ext cx="18806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거실⦁</a:t>
            </a:r>
            <a:r>
              <a:rPr lang="ko-KR" altLang="en-US" sz="2000" b="1" dirty="0" err="1">
                <a:latin typeface="휴먼모음T" pitchFamily="18" charset="-127"/>
                <a:ea typeface="휴먼모음T" pitchFamily="18" charset="-127"/>
              </a:rPr>
              <a:t>씽</a:t>
            </a:r>
            <a:r>
              <a:rPr lang="ko-KR" altLang="en-US" sz="2000" b="1" dirty="0" err="1" smtClean="0">
                <a:latin typeface="휴먼모음T" pitchFamily="18" charset="-127"/>
                <a:ea typeface="휴먼모음T" pitchFamily="18" charset="-127"/>
              </a:rPr>
              <a:t>크대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0886" y="4384046"/>
            <a:ext cx="13647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다용도</a:t>
            </a:r>
            <a:r>
              <a:rPr lang="ko-KR" altLang="en-US" sz="2000" b="1" dirty="0">
                <a:latin typeface="휴먼모음T" pitchFamily="18" charset="-127"/>
                <a:ea typeface="휴먼모음T" pitchFamily="18" charset="-127"/>
              </a:rPr>
              <a:t>실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8" name="Picture 5" descr="C:\Users\USER\Desktop\202,302\KakaoTalk_20200122_154113534_2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384" y="4183991"/>
            <a:ext cx="2629728" cy="262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591267" y="4392862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화장</a:t>
            </a:r>
            <a:r>
              <a:rPr lang="ko-KR" altLang="en-US" sz="2000" b="1" dirty="0">
                <a:latin typeface="휴먼모음T" pitchFamily="18" charset="-127"/>
                <a:ea typeface="휴먼모음T" pitchFamily="18" charset="-127"/>
              </a:rPr>
              <a:t>실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100" name="Picture 4" descr="C:\Users\USER\Desktop\202,302\KakaoTalk_20200122_144542370_06 (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188" y="1340768"/>
            <a:ext cx="3528393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5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7488832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1.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주택 개요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(202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. 302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6030054"/>
            <a:ext cx="2928105" cy="656917"/>
          </a:xfrm>
          <a:prstGeom prst="rect">
            <a:avLst/>
          </a:prstGeom>
        </p:spPr>
      </p:pic>
      <p:pic>
        <p:nvPicPr>
          <p:cNvPr id="5122" name="Picture 2" descr="C:\Users\USER\Desktop\202,302\KakaoTalk_20200122_144542370_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4162462" cy="4166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esktop\202,302\KakaoTalk_20200122_144542370_01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1476962"/>
            <a:ext cx="4080233" cy="4149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547664" y="5626428"/>
            <a:ext cx="13647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방 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개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5303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4824536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1.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주택 개요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(4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층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6030054"/>
            <a:ext cx="2928105" cy="656917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27" y="1822552"/>
            <a:ext cx="4460710" cy="3504843"/>
          </a:xfrm>
          <a:prstGeom prst="rect">
            <a:avLst/>
          </a:prstGeom>
        </p:spPr>
      </p:pic>
      <p:pic>
        <p:nvPicPr>
          <p:cNvPr id="13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39" y="1124744"/>
            <a:ext cx="3840427" cy="2160240"/>
          </a:xfrm>
          <a:prstGeom prst="rect">
            <a:avLst/>
          </a:prstGeom>
        </p:spPr>
      </p:pic>
      <p:pic>
        <p:nvPicPr>
          <p:cNvPr id="14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980" y="3574974"/>
            <a:ext cx="3847269" cy="2164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14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4824536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1.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주택 개요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(4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층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21" y="6385463"/>
            <a:ext cx="1584176" cy="355408"/>
          </a:xfrm>
          <a:prstGeom prst="rect">
            <a:avLst/>
          </a:prstGeom>
        </p:spPr>
      </p:pic>
      <p:pic>
        <p:nvPicPr>
          <p:cNvPr id="6146" name="Picture 2" descr="C:\Users\USER\Desktop\4층\KakaoTalk_20200122_154113534_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3096344" cy="2859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200981"/>
            <a:ext cx="2862420" cy="2860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 descr="C:\Users\USER\Desktop\4층\KakaoTalk_20200122_154113534_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413" y="4178014"/>
            <a:ext cx="2624102" cy="2624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USER\Desktop\4층\KakaoTalk_20200122_154113534_1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455" y="4178014"/>
            <a:ext cx="2564168" cy="2564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950651" y="4222001"/>
            <a:ext cx="15937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화장실 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개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10538" y="1200981"/>
            <a:ext cx="13647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방 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3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개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5514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7272808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1.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주택 개요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공용옥상</a:t>
            </a:r>
            <a:r>
              <a:rPr lang="ko-KR" altLang="en-US" b="1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⦁주차장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67" y="6241696"/>
            <a:ext cx="1886713" cy="423282"/>
          </a:xfrm>
          <a:prstGeom prst="rect">
            <a:avLst/>
          </a:prstGeom>
        </p:spPr>
      </p:pic>
      <p:pic>
        <p:nvPicPr>
          <p:cNvPr id="7170" name="Picture 2" descr="C:\Users\USER\Desktop\4층\KakaoTalk_20200122_154113534_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818188"/>
            <a:ext cx="2846790" cy="284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4층\KakaoTalk_20200122_154113534_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3082"/>
            <a:ext cx="2894270" cy="289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SER\Desktop\4층\KakaoTalk_20200122_154113534_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163081"/>
            <a:ext cx="2894271" cy="289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644008" y="4221088"/>
            <a:ext cx="13573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공용옥상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38551" y="1315482"/>
            <a:ext cx="1138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sz="2000" b="1" dirty="0" smtClean="0">
                <a:latin typeface="휴먼모음T" pitchFamily="18" charset="-127"/>
                <a:ea typeface="휴먼모음T" pitchFamily="18" charset="-127"/>
              </a:rPr>
              <a:t>주차장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sz="2000" b="1" dirty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8120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4032448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2.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입주 조건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6030054"/>
            <a:ext cx="2928105" cy="656917"/>
          </a:xfrm>
          <a:prstGeom prst="rect">
            <a:avLst/>
          </a:prstGeom>
        </p:spPr>
      </p:pic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76007"/>
              </p:ext>
            </p:extLst>
          </p:nvPr>
        </p:nvGraphicFramePr>
        <p:xfrm>
          <a:off x="827584" y="1268760"/>
          <a:ext cx="7632848" cy="4623400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2024382">
                  <a:extLst>
                    <a:ext uri="{9D8B030D-6E8A-4147-A177-3AD203B41FA5}">
                      <a16:colId xmlns:a16="http://schemas.microsoft.com/office/drawing/2014/main" val="2012419533"/>
                    </a:ext>
                  </a:extLst>
                </a:gridCol>
                <a:gridCol w="5608466">
                  <a:extLst>
                    <a:ext uri="{9D8B030D-6E8A-4147-A177-3AD203B41FA5}">
                      <a16:colId xmlns:a16="http://schemas.microsoft.com/office/drawing/2014/main" val="1563182166"/>
                    </a:ext>
                  </a:extLst>
                </a:gridCol>
              </a:tblGrid>
              <a:tr h="4951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구분</a:t>
                      </a:r>
                      <a:endParaRPr lang="ko-KR" altLang="en-US" sz="24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내용</a:t>
                      </a:r>
                      <a:endParaRPr lang="ko-KR" altLang="en-US" sz="24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4570434"/>
                  </a:ext>
                </a:extLst>
              </a:tr>
              <a:tr h="12873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입주자격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만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18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세 이하 자녀가 있는 가구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무주택자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+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도시근로자 평균소득 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70%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이하 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거주지를 인천으로 옮기길 희망하시는 분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/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지역무관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014578"/>
                  </a:ext>
                </a:extLst>
              </a:tr>
              <a:tr h="7378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거주기간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년마다 재계약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최대 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10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년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36311976"/>
                  </a:ext>
                </a:extLst>
              </a:tr>
              <a:tr h="17281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제출서류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근로소득원천징수영수증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홈텍스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marR="0" indent="-28575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한부모가족증명서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또는 건강보험료 </a:t>
                      </a:r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납부증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marR="0" indent="-28575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주민등록증</a:t>
                      </a:r>
                      <a:r>
                        <a:rPr lang="en-US" altLang="ko-KR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ko-KR" altLang="en-US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운전면허증</a:t>
                      </a:r>
                      <a:r>
                        <a:rPr lang="en-US" altLang="ko-KR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 </a:t>
                      </a:r>
                      <a:r>
                        <a:rPr lang="ko-KR" altLang="en-US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여권 중 </a:t>
                      </a:r>
                      <a:r>
                        <a:rPr lang="ko-KR" altLang="en-US" b="1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택</a:t>
                      </a:r>
                      <a:r>
                        <a:rPr lang="en-US" altLang="ko-KR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marR="0" indent="-28575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가족관계증명서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상세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  <a:p>
                      <a:pPr marL="285750" marR="0" indent="-28575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주민등록등본</a:t>
                      </a:r>
                      <a:r>
                        <a:rPr lang="ko-KR" altLang="en-US" b="1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홎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신청서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2937959"/>
                  </a:ext>
                </a:extLst>
              </a:tr>
              <a:tr h="1348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입주심사</a:t>
                      </a:r>
                      <a:endParaRPr lang="ko-KR" altLang="en-US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차 서류심사 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/ 2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차 면접심사</a:t>
                      </a:r>
                      <a:r>
                        <a:rPr lang="en-US" altLang="ko-KR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충원</a:t>
                      </a:r>
                      <a:r>
                        <a:rPr lang="ko-KR" altLang="en-US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시 까지</a:t>
                      </a:r>
                      <a:r>
                        <a:rPr lang="en-US" altLang="ko-KR" b="1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039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4032448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2.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입주 조건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6030054"/>
            <a:ext cx="2928105" cy="65691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66" y="1844824"/>
            <a:ext cx="8164065" cy="4027961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489966" y="1340768"/>
            <a:ext cx="36760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&lt;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도시근로자 가구 </a:t>
            </a:r>
            <a:r>
              <a:rPr lang="ko-KR" altLang="en-US" b="1" dirty="0">
                <a:latin typeface="휴먼모음T" pitchFamily="18" charset="-127"/>
                <a:ea typeface="휴먼모음T" pitchFamily="18" charset="-127"/>
              </a:rPr>
              <a:t>평균소득 </a:t>
            </a:r>
            <a:r>
              <a:rPr lang="en-US" altLang="ko-KR" b="1" dirty="0">
                <a:latin typeface="휴먼모음T" pitchFamily="18" charset="-127"/>
                <a:ea typeface="휴먼모음T" pitchFamily="18" charset="-127"/>
              </a:rPr>
              <a:t>70%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이하</a:t>
            </a:r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&gt;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7238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332656"/>
            <a:ext cx="4032448" cy="792088"/>
          </a:xfrm>
        </p:spPr>
        <p:txBody>
          <a:bodyPr>
            <a:noAutofit/>
          </a:bodyPr>
          <a:lstStyle/>
          <a:p>
            <a:r>
              <a:rPr lang="en-US" altLang="ko-KR" b="1" dirty="0" smtClean="0">
                <a:latin typeface="휴먼모음T" pitchFamily="18" charset="-127"/>
                <a:ea typeface="휴먼모음T" pitchFamily="18" charset="-127"/>
              </a:rPr>
              <a:t>2. </a:t>
            </a:r>
            <a:r>
              <a:rPr lang="ko-KR" altLang="en-US" b="1" dirty="0" smtClean="0">
                <a:latin typeface="휴먼모음T" pitchFamily="18" charset="-127"/>
                <a:ea typeface="휴먼모음T" pitchFamily="18" charset="-127"/>
              </a:rPr>
              <a:t>입주 조건</a:t>
            </a:r>
            <a:endParaRPr lang="ko-KR" altLang="en-US" sz="4800" b="1" dirty="0">
              <a:solidFill>
                <a:schemeClr val="accent6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6030054"/>
            <a:ext cx="2928105" cy="656917"/>
          </a:xfrm>
          <a:prstGeom prst="rect">
            <a:avLst/>
          </a:prstGeom>
        </p:spPr>
      </p:pic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7037329"/>
              </p:ext>
            </p:extLst>
          </p:nvPr>
        </p:nvGraphicFramePr>
        <p:xfrm>
          <a:off x="467544" y="1268760"/>
          <a:ext cx="8136903" cy="3962009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1242496">
                  <a:extLst>
                    <a:ext uri="{9D8B030D-6E8A-4147-A177-3AD203B41FA5}">
                      <a16:colId xmlns:a16="http://schemas.microsoft.com/office/drawing/2014/main" val="2012419533"/>
                    </a:ext>
                  </a:extLst>
                </a:gridCol>
                <a:gridCol w="815161">
                  <a:extLst>
                    <a:ext uri="{9D8B030D-6E8A-4147-A177-3AD203B41FA5}">
                      <a16:colId xmlns:a16="http://schemas.microsoft.com/office/drawing/2014/main" val="1563182166"/>
                    </a:ext>
                  </a:extLst>
                </a:gridCol>
                <a:gridCol w="1206440">
                  <a:extLst>
                    <a:ext uri="{9D8B030D-6E8A-4147-A177-3AD203B41FA5}">
                      <a16:colId xmlns:a16="http://schemas.microsoft.com/office/drawing/2014/main" val="3136228438"/>
                    </a:ext>
                  </a:extLst>
                </a:gridCol>
                <a:gridCol w="1671626">
                  <a:extLst>
                    <a:ext uri="{9D8B030D-6E8A-4147-A177-3AD203B41FA5}">
                      <a16:colId xmlns:a16="http://schemas.microsoft.com/office/drawing/2014/main" val="2561370075"/>
                    </a:ext>
                  </a:extLst>
                </a:gridCol>
                <a:gridCol w="1654081">
                  <a:extLst>
                    <a:ext uri="{9D8B030D-6E8A-4147-A177-3AD203B41FA5}">
                      <a16:colId xmlns:a16="http://schemas.microsoft.com/office/drawing/2014/main" val="1741189212"/>
                    </a:ext>
                  </a:extLst>
                </a:gridCol>
                <a:gridCol w="1547099">
                  <a:extLst>
                    <a:ext uri="{9D8B030D-6E8A-4147-A177-3AD203B41FA5}">
                      <a16:colId xmlns:a16="http://schemas.microsoft.com/office/drawing/2014/main" val="3999700202"/>
                    </a:ext>
                  </a:extLst>
                </a:gridCol>
              </a:tblGrid>
              <a:tr h="3960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용도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층별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호수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전용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(㎡)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보증금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임차료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원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4570434"/>
                  </a:ext>
                </a:extLst>
              </a:tr>
              <a:tr h="7920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근린생활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시설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층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101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21.98(6.7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평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5,000,000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400,000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014578"/>
                  </a:ext>
                </a:extLst>
              </a:tr>
              <a:tr h="396044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주거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층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43.83(13.3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평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10,000,000</a:t>
                      </a: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290,000</a:t>
                      </a: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2937959"/>
                  </a:ext>
                </a:extLst>
              </a:tr>
              <a:tr h="39604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 smtClean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202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38.97(11.8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평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5,000,000</a:t>
                      </a: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310,000</a:t>
                      </a: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615045"/>
                  </a:ext>
                </a:extLst>
              </a:tr>
              <a:tr h="39604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 smtClean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7940194"/>
                  </a:ext>
                </a:extLst>
              </a:tr>
              <a:tr h="39604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층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301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43.83(13.3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평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10,000,000</a:t>
                      </a: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290,000</a:t>
                      </a: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5976768"/>
                  </a:ext>
                </a:extLst>
              </a:tr>
              <a:tr h="39604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 smtClean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38.97(11.8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평</a:t>
                      </a: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5,000,000</a:t>
                      </a: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310,000</a:t>
                      </a: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78284466"/>
                  </a:ext>
                </a:extLst>
              </a:tr>
              <a:tr h="39604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dirty="0" smtClean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2375708"/>
                  </a:ext>
                </a:extLst>
              </a:tr>
              <a:tr h="396044">
                <a:tc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층</a:t>
                      </a:r>
                      <a:endParaRPr lang="en-US" altLang="ko-KR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83.84(25.4</a:t>
                      </a:r>
                      <a:r>
                        <a:rPr lang="ko-KR" altLang="en-US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평</a:t>
                      </a:r>
                      <a:r>
                        <a:rPr lang="en-US" altLang="ko-KR" sz="2000" b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30,000,000</a:t>
                      </a: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b="1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480,000</a:t>
                      </a:r>
                      <a:endParaRPr lang="ko-KR" altLang="en-US" sz="2000" b="1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126569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53886" y="476672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ko-KR" altLang="en-US" sz="2400" b="1" dirty="0" smtClean="0">
                <a:solidFill>
                  <a:srgbClr val="FF0000"/>
                </a:solidFill>
              </a:rPr>
              <a:t>보증금 협의 가능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9552" y="6183942"/>
            <a:ext cx="48245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문의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: (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사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한부모가족회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한가지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032-525-5188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31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407</Words>
  <Application>Microsoft Office PowerPoint</Application>
  <PresentationFormat>화면 슬라이드 쇼(4:3)</PresentationFormat>
  <Paragraphs>103</Paragraphs>
  <Slides>13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8" baseType="lpstr">
      <vt:lpstr>맑은 고딕</vt:lpstr>
      <vt:lpstr>휴먼모음T</vt:lpstr>
      <vt:lpstr>Arial</vt:lpstr>
      <vt:lpstr>Wingdings</vt:lpstr>
      <vt:lpstr>Office 테마</vt:lpstr>
      <vt:lpstr>IMCD형 돋움집 주안 한부모주택 입주안내</vt:lpstr>
      <vt:lpstr>1. 주택 개요</vt:lpstr>
      <vt:lpstr>1. 주택 개요(2층. 3층)</vt:lpstr>
      <vt:lpstr>1. 주택 개요(201호. 301호)</vt:lpstr>
      <vt:lpstr>1. 주택 개요(201호. 301호)</vt:lpstr>
      <vt:lpstr>1. 주택 개요(202호. 302호)</vt:lpstr>
      <vt:lpstr>1. 주택 개요(202호. 302호)</vt:lpstr>
      <vt:lpstr>1. 주택 개요(4층)</vt:lpstr>
      <vt:lpstr>1. 주택 개요(4층)</vt:lpstr>
      <vt:lpstr>1. 주택 개요(공용옥상 ⦁주차장)</vt:lpstr>
      <vt:lpstr>2. 입주 조건</vt:lpstr>
      <vt:lpstr>2. 입주 조건</vt:lpstr>
      <vt:lpstr>2. 입주 조건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IMCD형 돋움집 주안 한부모주택 입주안내</dc:title>
  <dc:creator>USER</dc:creator>
  <cp:lastModifiedBy>red-jee@korea.kr</cp:lastModifiedBy>
  <cp:revision>32</cp:revision>
  <dcterms:created xsi:type="dcterms:W3CDTF">2020-01-16T04:56:29Z</dcterms:created>
  <dcterms:modified xsi:type="dcterms:W3CDTF">2020-02-20T04:09:15Z</dcterms:modified>
</cp:coreProperties>
</file>