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014" y="-78"/>
      </p:cViewPr>
      <p:guideLst>
        <p:guide orient="horz" pos="2880"/>
        <p:guide pos="2160"/>
        <p:guide pos="300"/>
        <p:guide pos="4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26601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44157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8797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09865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04081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7013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54420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248659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48978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513334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07473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30D58-9EF6-41BE-9AD2-1E0A854D7D5A}" type="datetimeFigureOut">
              <a:rPr lang="ko-KR" altLang="en-US" smtClean="0"/>
              <a:pPr/>
              <a:t>2014-05-19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7602C-FAFC-49A6-A4E8-0E11DEDF44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314165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476672" y="4007555"/>
            <a:ext cx="5349541" cy="449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■ </a:t>
            </a:r>
            <a:r>
              <a:rPr kumimoji="1" lang="ko-KR" altLang="ko-KR" sz="105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신청시</a:t>
            </a:r>
            <a:r>
              <a:rPr kumimoji="1" lang="ko-KR" altLang="ko-KR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구비사항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아래 </a:t>
            </a:r>
            <a:r>
              <a:rPr kumimoji="1" lang="ko-KR" altLang="ko-KR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제증명서류는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입주자모집공고일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(2014.05.23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예정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)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이후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발급분에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한함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■유의사항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기관추천 특별공급대상자가 신청일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(2014.05.28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예정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)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에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신청접수치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않을 경우 대상물량을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dirty="0"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</a:t>
            </a:r>
            <a:r>
              <a:rPr kumimoji="1" lang="en-US" altLang="ko-KR" sz="1000" dirty="0" smtClean="0"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 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일반공급으로 전환합니다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당첨자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동호수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배정은 특별공급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,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일반공급 구분 없이 전산 관리지정기관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금융결제원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 pitchFamily="18" charset="0"/>
              </a:rPr>
              <a:t>        전산 프로그램에 의해 무작위 추첨됩니다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 pitchFamily="18" charset="0"/>
              </a:rPr>
              <a:t>.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굴림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□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기타 사항은 서천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2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차아이파크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분양사무실로 문의 바랍니다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굴림" pitchFamily="50" charset="-127"/>
              </a:rPr>
              <a:t>       (031-232-1222)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464480" y="251520"/>
            <a:ext cx="5915025" cy="342900"/>
          </a:xfrm>
          <a:prstGeom prst="round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ko-KR" sz="1600" b="1" kern="100">
                <a:solidFill>
                  <a:srgbClr val="000000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/>
              </a:rPr>
              <a:t>서천</a:t>
            </a:r>
            <a:r>
              <a:rPr lang="en-US" sz="1600" b="1" kern="100">
                <a:solidFill>
                  <a:srgbClr val="000000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/>
              </a:rPr>
              <a:t>2</a:t>
            </a:r>
            <a:r>
              <a:rPr lang="ko-KR" sz="1600" b="1" kern="100">
                <a:solidFill>
                  <a:srgbClr val="000000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/>
              </a:rPr>
              <a:t>차 아이파크 분양 안내문</a:t>
            </a:r>
            <a:endParaRPr lang="ko-KR" sz="1100" kern="100">
              <a:effectLst/>
              <a:latin typeface="나눔고딕" panose="020D0304000000000000" pitchFamily="50" charset="-127"/>
              <a:ea typeface="나눔고딕" panose="020D0304000000000000" pitchFamily="50" charset="-127"/>
              <a:cs typeface="Times New Roman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76672" y="755576"/>
            <a:ext cx="5688632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5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■ 공급 개요 및 일정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</a:t>
            </a:r>
            <a:r>
              <a:rPr kumimoji="1" lang="ko-KR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□ 위 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용인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서천지구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공동주택용지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6BL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□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공급규모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지하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3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층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,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지상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13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층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6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개동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289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세대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□ 기관추천 특별공급 대상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세대수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dirty="0" smtClean="0"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endParaRPr lang="en-US" altLang="ko-KR" sz="1000" dirty="0"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  <a:cs typeface="Times New Roman" pitchFamily="18" charset="0"/>
              </a:rPr>
              <a:t>    □ 일정계획</a:t>
            </a:r>
            <a:endParaRPr kumimoji="1" lang="ko-KR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나눔고딕" panose="020D0304000000000000" pitchFamily="50" charset="-127"/>
              <a:ea typeface="나눔고딕" panose="020D0304000000000000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① 모집공고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2014.05.23(</a:t>
            </a:r>
            <a:r>
              <a:rPr lang="ko-KR" altLang="en-US" sz="1000" dirty="0">
                <a:latin typeface="나눔고딕" panose="020D0304000000000000" pitchFamily="50" charset="-127"/>
                <a:ea typeface="나눔고딕" panose="020D0304000000000000" pitchFamily="50" charset="-127"/>
              </a:rPr>
              <a:t>금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② 특별공급 청약접수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2014.05.28(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  10:00~14:00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까지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③ 청약장소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당사 견본주택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수원시 권선구 권선동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394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번지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④ 계약기간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: 2014.06.11(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 ~ 2014.06.13(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금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1000" dirty="0">
                <a:latin typeface="나눔고딕" panose="020D0304000000000000" pitchFamily="50" charset="-127"/>
                <a:ea typeface="나눔고딕" panose="020D0304000000000000" pitchFamily="50" charset="-127"/>
              </a:rPr>
              <a:t> </a:t>
            </a:r>
            <a:r>
              <a:rPr lang="en-US" altLang="ko-KR" sz="1000" dirty="0" smtClean="0">
                <a:latin typeface="나눔고딕" panose="020D0304000000000000" pitchFamily="50" charset="-127"/>
                <a:ea typeface="나눔고딕" panose="020D0304000000000000" pitchFamily="50" charset="-127"/>
              </a:rPr>
              <a:t>      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※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상기일정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및 계획은 업무촉진 중에 다소 변동될 수 있으니 반드시 입주자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            모집공고문을 확인해 주시기 바랍니다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나눔고딕" panose="020D0304000000000000" pitchFamily="50" charset="-127"/>
                <a:ea typeface="나눔고딕" panose="020D0304000000000000" pitchFamily="50" charset="-127"/>
              </a:rPr>
              <a:t>.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3692300"/>
              </p:ext>
            </p:extLst>
          </p:nvPr>
        </p:nvGraphicFramePr>
        <p:xfrm>
          <a:off x="908720" y="1775307"/>
          <a:ext cx="5400600" cy="410210"/>
        </p:xfrm>
        <a:graphic>
          <a:graphicData uri="http://schemas.openxmlformats.org/drawingml/2006/table">
            <a:tbl>
              <a:tblPr firstRow="1" firstCol="1" bandRow="1"/>
              <a:tblGrid>
                <a:gridCol w="1047758"/>
                <a:gridCol w="1101249"/>
                <a:gridCol w="1099243"/>
                <a:gridCol w="1100580"/>
                <a:gridCol w="1051770"/>
              </a:tblGrid>
              <a:tr h="196215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구분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75.45A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75.26B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75.26C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계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213995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공급세대수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9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16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3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28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11194987"/>
              </p:ext>
            </p:extLst>
          </p:nvPr>
        </p:nvGraphicFramePr>
        <p:xfrm>
          <a:off x="980728" y="4581509"/>
          <a:ext cx="5328592" cy="2090341"/>
        </p:xfrm>
        <a:graphic>
          <a:graphicData uri="http://schemas.openxmlformats.org/drawingml/2006/table">
            <a:tbl>
              <a:tblPr firstRow="1" firstCol="1" bandRow="1"/>
              <a:tblGrid>
                <a:gridCol w="1440160"/>
                <a:gridCol w="3888432"/>
              </a:tblGrid>
              <a:tr h="172207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해당서류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제출대상 및 유의사항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77053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특별공급신청서 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신청일에 신청장소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견본주택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내 비치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207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청약통장가입 확인서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청약통장 가입은행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중소기업근로자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, </a:t>
                      </a:r>
                      <a:r>
                        <a:rPr lang="ko-KR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군인에 한함</a:t>
                      </a:r>
                      <a:r>
                        <a:rPr lang="en-US" sz="1000" kern="10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endParaRPr lang="ko-KR" sz="1000" kern="10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9629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주민등록등본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본인의 주민등록등본에 배우자가 등재되어 있지 않은 경우 </a:t>
                      </a:r>
                      <a:endParaRPr lang="en-US" altLang="ko-KR" sz="1000" kern="100" dirty="0" smtClean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배우자의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주민등록등본 추가 제출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889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가족관계증명서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본인의 주민등록등본에 배우자가 등재되어 있지 않은 세대주 </a:t>
                      </a:r>
                      <a:endParaRPr lang="en-US" altLang="ko-KR" sz="1000" kern="100" dirty="0" smtClean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및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배우자가 없는 세대주의 경우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2207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인감도장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,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신분증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 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8149">
                <a:tc>
                  <a:txBody>
                    <a:bodyPr/>
                    <a:lstStyle/>
                    <a:p>
                      <a:pPr algn="ctr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제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3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자 </a:t>
                      </a:r>
                      <a:r>
                        <a:rPr lang="ko-KR" sz="1000" kern="100" dirty="0" err="1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대리신청시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위임장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 dirty="0" err="1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견본주택내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 비치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), 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청약자의 인감도장</a:t>
                      </a:r>
                    </a:p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청약자의 인감증명서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용도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: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주택공급신청 위임용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대리 신청자의 주민등록증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(</a:t>
                      </a:r>
                      <a:r>
                        <a:rPr lang="ko-KR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재외동포는 </a:t>
                      </a:r>
                      <a:r>
                        <a:rPr lang="ko-KR" sz="1000" kern="100" dirty="0" err="1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국내거소신고증</a:t>
                      </a:r>
                      <a:r>
                        <a:rPr lang="en-US" sz="1000" kern="100" dirty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, </a:t>
                      </a:r>
                      <a:endParaRPr lang="en-US" sz="1000" kern="100" dirty="0" smtClean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  <a:p>
                      <a:pPr algn="just"/>
                      <a:r>
                        <a:rPr 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외국인은 외국인등록증</a:t>
                      </a:r>
                      <a:r>
                        <a:rPr lang="en-US" altLang="ko-KR" sz="1000" kern="100" dirty="0" smtClean="0">
                          <a:effectLst/>
                          <a:latin typeface="나눔고딕" panose="020D0304000000000000" pitchFamily="50" charset="-127"/>
                          <a:ea typeface="나눔고딕" panose="020D0304000000000000" pitchFamily="50" charset="-127"/>
                        </a:rPr>
                        <a:t>)</a:t>
                      </a:r>
                      <a:endParaRPr lang="ko-KR" sz="1000" kern="100" dirty="0">
                        <a:effectLst/>
                        <a:latin typeface="나눔고딕" panose="020D0304000000000000" pitchFamily="50" charset="-127"/>
                        <a:ea typeface="나눔고딕" panose="020D0304000000000000" pitchFamily="50" charset="-127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76672" y="8604448"/>
            <a:ext cx="58326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 smtClean="0"/>
              <a:t>서천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차 </a:t>
            </a:r>
            <a:r>
              <a:rPr lang="ko-KR" altLang="en-US" sz="1400" dirty="0" err="1" smtClean="0"/>
              <a:t>아이파크</a:t>
            </a:r>
            <a:r>
              <a:rPr lang="ko-KR" altLang="en-US" sz="1400" dirty="0" smtClean="0"/>
              <a:t> 분양사무소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xmlns="" val="5457768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277</Words>
  <Application>Microsoft Office PowerPoint</Application>
  <PresentationFormat>화면 슬라이드 쇼(4:3)</PresentationFormat>
  <Paragraphs>64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V600</cp:lastModifiedBy>
  <cp:revision>10</cp:revision>
  <cp:lastPrinted>2014-05-16T07:28:48Z</cp:lastPrinted>
  <dcterms:created xsi:type="dcterms:W3CDTF">2014-05-15T07:36:58Z</dcterms:created>
  <dcterms:modified xsi:type="dcterms:W3CDTF">2014-05-18T23:50:47Z</dcterms:modified>
</cp:coreProperties>
</file>