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2" d="100"/>
          <a:sy n="102" d="100"/>
        </p:scale>
        <p:origin x="-2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48591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40638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84866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2406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4440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18944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91085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1633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54586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03338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81999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923D8-9FF5-4259-8BAB-92B0C5D8AB28}" type="datetimeFigureOut">
              <a:rPr lang="ko-KR" altLang="en-US" smtClean="0"/>
              <a:pPr/>
              <a:t>2014-05-21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0912B-2A8C-42AD-B132-57129C8465B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781510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6201" y="4327301"/>
            <a:ext cx="3592862" cy="2134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93096"/>
            <a:ext cx="3647703" cy="2208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C:\Users\KTR\Desktop\logo.gi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038" t="46240" r="20902" b="41429"/>
          <a:stretch/>
        </p:blipFill>
        <p:spPr bwMode="auto">
          <a:xfrm>
            <a:off x="6516217" y="145435"/>
            <a:ext cx="1154413" cy="44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47575" y="173332"/>
            <a:ext cx="15872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송내역</a:t>
            </a:r>
            <a:r>
              <a:rPr lang="ko-KR" altLang="en-US" sz="1200" dirty="0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 파인 </a:t>
            </a:r>
            <a:r>
              <a:rPr lang="ko-KR" altLang="en-US" sz="1200" dirty="0" err="1" smtClean="0">
                <a:solidFill>
                  <a:srgbClr val="00B050"/>
                </a:solidFill>
                <a:latin typeface="푸르지오 B" pitchFamily="18" charset="-127"/>
                <a:ea typeface="푸르지오 B" pitchFamily="18" charset="-127"/>
              </a:rPr>
              <a:t>푸르지오</a:t>
            </a:r>
            <a:endParaRPr lang="ko-KR" altLang="en-US" sz="1200" dirty="0">
              <a:solidFill>
                <a:srgbClr val="00B050"/>
              </a:solidFill>
              <a:latin typeface="푸르지오 B" pitchFamily="18" charset="-127"/>
              <a:ea typeface="푸르지오 B" pitchFamily="18" charset="-127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348695" y="240806"/>
            <a:ext cx="33137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539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세대 중소형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초세권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 아파트 </a:t>
            </a:r>
            <a:r>
              <a:rPr lang="en-US" altLang="ko-KR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–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송내역</a:t>
            </a:r>
            <a:r>
              <a:rPr lang="ko-KR" altLang="en-US" sz="1050" dirty="0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 파인 </a:t>
            </a:r>
            <a:r>
              <a:rPr lang="ko-KR" altLang="en-US" sz="1050" dirty="0" err="1" smtClean="0">
                <a:solidFill>
                  <a:srgbClr val="125C36"/>
                </a:solidFill>
                <a:latin typeface="푸르지오 L" pitchFamily="18" charset="-127"/>
                <a:ea typeface="푸르지오 L" pitchFamily="18" charset="-127"/>
              </a:rPr>
              <a:t>푸르지오</a:t>
            </a:r>
            <a:endParaRPr lang="ko-KR" altLang="en-US" sz="1050" dirty="0" smtClean="0">
              <a:solidFill>
                <a:srgbClr val="125C36"/>
              </a:solidFill>
              <a:latin typeface="푸르지오 L" pitchFamily="18" charset="-127"/>
              <a:ea typeface="푸르지오 L" pitchFamily="18" charset="-127"/>
            </a:endParaRPr>
          </a:p>
        </p:txBody>
      </p:sp>
      <p:graphicFrame>
        <p:nvGraphicFramePr>
          <p:cNvPr id="212" name="표 2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73504558"/>
              </p:ext>
            </p:extLst>
          </p:nvPr>
        </p:nvGraphicFramePr>
        <p:xfrm>
          <a:off x="611561" y="764702"/>
          <a:ext cx="7921254" cy="33637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1385"/>
                <a:gridCol w="900667"/>
                <a:gridCol w="1001911"/>
                <a:gridCol w="1001911"/>
                <a:gridCol w="4185380"/>
              </a:tblGrid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구     분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</a:t>
                      </a:r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단지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단지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합계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위     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부천시 소사구 </a:t>
                      </a:r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송내대로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14(</a:t>
                      </a:r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송내동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317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외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필지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대지면적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16,318.10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7,400.98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23,719.08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527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지역</a:t>
                      </a:r>
                      <a:r>
                        <a:rPr lang="en-US" altLang="ko-KR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/</a:t>
                      </a:r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지구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 err="1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준공업지역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지구단위계획구역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건축면적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2547.8171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1291.6673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3,839.48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건 폐 율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16.77%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17.45%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17.11%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연면적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 상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37,008.2257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18,125.5970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55,133.82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지 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18,104.1927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9,562.7649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27,666.96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합 계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55,112.4184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27,688.3620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82,800.78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㎡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용 적 률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243.64%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244.91%</a:t>
                      </a:r>
                      <a:endParaRPr lang="en-US" altLang="ko-KR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244.28%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err="1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규</a:t>
                      </a:r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     모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지하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~ 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지상 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13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</a:t>
                      </a:r>
                      <a:r>
                        <a:rPr lang="en-US" altLang="ko-KR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~25</a:t>
                      </a:r>
                      <a:r>
                        <a:rPr lang="ko-KR" altLang="en-US" sz="1100" b="0" u="none" strike="noStrike" dirty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층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 smtClean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세 대 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353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186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539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세대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03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solidFill>
                            <a:srgbClr val="125C36"/>
                          </a:solidFill>
                          <a:effectLst/>
                          <a:latin typeface="푸르지오 B" pitchFamily="18" charset="-127"/>
                          <a:ea typeface="푸르지오 B" pitchFamily="18" charset="-127"/>
                        </a:rPr>
                        <a:t>주차대수</a:t>
                      </a:r>
                      <a:endParaRPr lang="ko-KR" altLang="en-US" sz="1100" b="0" i="0" u="none" strike="noStrike" dirty="0">
                        <a:solidFill>
                          <a:srgbClr val="125C36"/>
                        </a:solidFill>
                        <a:effectLst/>
                        <a:latin typeface="푸르지오 B" pitchFamily="18" charset="-127"/>
                        <a:ea typeface="푸르지오 B" pitchFamily="18" charset="-127"/>
                      </a:endParaRPr>
                    </a:p>
                  </a:txBody>
                  <a:tcPr marL="9525" marR="9525" marT="11430" marB="0" anchor="ctr"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445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u="none" strike="noStrike" dirty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235 </a:t>
                      </a:r>
                      <a:r>
                        <a:rPr lang="ko-KR" altLang="en-US" sz="800" b="0" u="none" strike="noStrike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800" b="0" i="0" u="none" strike="noStrike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680 </a:t>
                      </a:r>
                      <a:r>
                        <a:rPr lang="ko-KR" altLang="en-US" sz="1100" b="0" u="none" strike="noStrike" dirty="0" smtClean="0">
                          <a:effectLst/>
                          <a:latin typeface="푸르지오 L" pitchFamily="18" charset="-127"/>
                          <a:ea typeface="푸르지오 L" pitchFamily="18" charset="-127"/>
                        </a:rPr>
                        <a:t>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푸르지오 L" pitchFamily="18" charset="-127"/>
                        <a:ea typeface="푸르지오 L" pitchFamily="18" charset="-127"/>
                      </a:endParaRPr>
                    </a:p>
                  </a:txBody>
                  <a:tcPr marL="9525" marR="9525" marT="1143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6186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16" name="그룹 215"/>
          <p:cNvGrpSpPr/>
          <p:nvPr/>
        </p:nvGrpSpPr>
        <p:grpSpPr>
          <a:xfrm>
            <a:off x="683568" y="4206687"/>
            <a:ext cx="1512168" cy="2340025"/>
            <a:chOff x="6732240" y="2857500"/>
            <a:chExt cx="1512168" cy="1950021"/>
          </a:xfrm>
        </p:grpSpPr>
        <p:grpSp>
          <p:nvGrpSpPr>
            <p:cNvPr id="217" name="그룹 216"/>
            <p:cNvGrpSpPr/>
            <p:nvPr/>
          </p:nvGrpSpPr>
          <p:grpSpPr>
            <a:xfrm>
              <a:off x="6732240" y="2857500"/>
              <a:ext cx="1512168" cy="1950021"/>
              <a:chOff x="6732240" y="2857500"/>
              <a:chExt cx="1512168" cy="1950021"/>
            </a:xfrm>
          </p:grpSpPr>
          <p:sp>
            <p:nvSpPr>
              <p:cNvPr id="230" name="직사각형 229"/>
              <p:cNvSpPr/>
              <p:nvPr/>
            </p:nvSpPr>
            <p:spPr>
              <a:xfrm>
                <a:off x="6732240" y="2857500"/>
                <a:ext cx="1512168" cy="244554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63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050" dirty="0" smtClean="0">
                    <a:latin typeface="푸르지오 B" pitchFamily="18" charset="-127"/>
                    <a:ea typeface="푸르지오 B" pitchFamily="18" charset="-127"/>
                  </a:rPr>
                  <a:t>총 </a:t>
                </a:r>
                <a:r>
                  <a:rPr lang="en-US" altLang="ko-KR" sz="1050" dirty="0" smtClean="0">
                    <a:latin typeface="푸르지오 B" pitchFamily="18" charset="-127"/>
                    <a:ea typeface="푸르지오 B" pitchFamily="18" charset="-127"/>
                  </a:rPr>
                  <a:t>539</a:t>
                </a:r>
                <a:r>
                  <a:rPr lang="ko-KR" altLang="en-US" sz="1050" dirty="0" smtClean="0">
                    <a:latin typeface="푸르지오 B" pitchFamily="18" charset="-127"/>
                    <a:ea typeface="푸르지오 B" pitchFamily="18" charset="-127"/>
                  </a:rPr>
                  <a:t>세대</a:t>
                </a:r>
                <a:endParaRPr lang="ko-KR" altLang="en-US" sz="1050" dirty="0">
                  <a:latin typeface="푸르지오 B" pitchFamily="18" charset="-127"/>
                  <a:ea typeface="푸르지오 B" pitchFamily="18" charset="-127"/>
                </a:endParaRPr>
              </a:p>
            </p:txBody>
          </p:sp>
          <p:sp>
            <p:nvSpPr>
              <p:cNvPr id="231" name="직사각형 230"/>
              <p:cNvSpPr/>
              <p:nvPr/>
            </p:nvSpPr>
            <p:spPr>
              <a:xfrm>
                <a:off x="6732240" y="3102054"/>
                <a:ext cx="1512168" cy="1705467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218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595" t="24297" r="66837" b="74013"/>
            <a:stretch/>
          </p:blipFill>
          <p:spPr bwMode="auto">
            <a:xfrm>
              <a:off x="6857108" y="3236469"/>
              <a:ext cx="422041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9" name="TextBox 218"/>
            <p:cNvSpPr txBox="1"/>
            <p:nvPr/>
          </p:nvSpPr>
          <p:spPr>
            <a:xfrm>
              <a:off x="7218751" y="3198618"/>
              <a:ext cx="1011815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62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A    100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pic>
          <p:nvPicPr>
            <p:cNvPr id="220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9909" t="63928" r="66478" b="33942"/>
            <a:stretch/>
          </p:blipFill>
          <p:spPr bwMode="auto">
            <a:xfrm>
              <a:off x="6857108" y="3496127"/>
              <a:ext cx="422041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1" name="TextBox 220"/>
            <p:cNvSpPr txBox="1"/>
            <p:nvPr/>
          </p:nvSpPr>
          <p:spPr>
            <a:xfrm>
              <a:off x="7230773" y="3453404"/>
              <a:ext cx="987771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62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B     24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pic>
          <p:nvPicPr>
            <p:cNvPr id="222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0988" t="71089" r="67830" b="27221"/>
            <a:stretch/>
          </p:blipFill>
          <p:spPr bwMode="auto">
            <a:xfrm>
              <a:off x="6857108" y="3755785"/>
              <a:ext cx="417378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3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2454" t="77621" r="67179" b="19523"/>
            <a:stretch/>
          </p:blipFill>
          <p:spPr bwMode="auto">
            <a:xfrm>
              <a:off x="6857541" y="4015443"/>
              <a:ext cx="421608" cy="1359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4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7925" t="82399" r="63809" b="12201"/>
            <a:stretch/>
          </p:blipFill>
          <p:spPr bwMode="auto">
            <a:xfrm>
              <a:off x="6868668" y="4275100"/>
              <a:ext cx="424770" cy="146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5" name="TextBox 224"/>
            <p:cNvSpPr txBox="1"/>
            <p:nvPr/>
          </p:nvSpPr>
          <p:spPr>
            <a:xfrm>
              <a:off x="7237987" y="3710424"/>
              <a:ext cx="973343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74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   195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7237987" y="3972296"/>
              <a:ext cx="973343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84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㎡</a:t>
              </a:r>
              <a:r>
                <a:rPr lang="en-US" altLang="ko-KR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     220</a:t>
              </a:r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세대</a:t>
              </a:r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7247561" y="4237704"/>
              <a:ext cx="460382" cy="17953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필로티</a:t>
              </a:r>
              <a:endParaRPr lang="ko-KR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</p:txBody>
        </p:sp>
        <p:pic>
          <p:nvPicPr>
            <p:cNvPr id="228" name="Picture 4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5825" t="88581" r="75025" b="6271"/>
            <a:stretch/>
          </p:blipFill>
          <p:spPr bwMode="auto">
            <a:xfrm>
              <a:off x="7006436" y="4513683"/>
              <a:ext cx="163852" cy="1392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9" name="TextBox 228"/>
            <p:cNvSpPr txBox="1"/>
            <p:nvPr/>
          </p:nvSpPr>
          <p:spPr>
            <a:xfrm>
              <a:off x="7241045" y="4469712"/>
              <a:ext cx="963725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쓰레기 </a:t>
              </a:r>
              <a:r>
                <a:rPr lang="ko-KR" altLang="en-US" sz="8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분리수거대</a:t>
              </a:r>
              <a:endParaRPr lang="en-US" altLang="ko-KR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  <a:p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(</a:t>
              </a:r>
              <a:r>
                <a:rPr lang="ko-KR" altLang="en-US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상가포함 </a:t>
              </a:r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6</a:t>
              </a:r>
              <a:r>
                <a:rPr lang="ko-KR" altLang="en-US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개소</a:t>
              </a:r>
              <a:r>
                <a:rPr lang="en-US" altLang="ko-KR" sz="7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푸르지오 B" pitchFamily="18" charset="-127"/>
                  <a:ea typeface="푸르지오 B" pitchFamily="18" charset="-127"/>
                </a:rPr>
                <a:t>)</a:t>
              </a:r>
              <a:endParaRPr lang="ko-KR" altLang="en-US" sz="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푸르지오 B" pitchFamily="18" charset="-127"/>
                <a:ea typeface="푸르지오 B" pitchFamily="18" charset="-127"/>
              </a:endParaRP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8364" y="5657448"/>
            <a:ext cx="816005" cy="610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6952" y="4338400"/>
            <a:ext cx="2896370" cy="1324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37112"/>
            <a:ext cx="2648284" cy="182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61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</Words>
  <Application>Microsoft Office PowerPoint</Application>
  <PresentationFormat>화면 슬라이드 쇼(4:3)</PresentationFormat>
  <Paragraphs>57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daewoo</dc:creator>
  <cp:lastModifiedBy>V600</cp:lastModifiedBy>
  <cp:revision>2</cp:revision>
  <dcterms:created xsi:type="dcterms:W3CDTF">2014-05-20T05:20:51Z</dcterms:created>
  <dcterms:modified xsi:type="dcterms:W3CDTF">2014-05-21T00:01:27Z</dcterms:modified>
</cp:coreProperties>
</file>