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749" r:id="rId2"/>
    <p:sldId id="750" r:id="rId3"/>
    <p:sldId id="703" r:id="rId4"/>
    <p:sldId id="751" r:id="rId5"/>
    <p:sldId id="752" r:id="rId6"/>
    <p:sldId id="753" r:id="rId7"/>
    <p:sldId id="754" r:id="rId8"/>
    <p:sldId id="711" r:id="rId9"/>
  </p:sldIdLst>
  <p:sldSz cx="15122525" cy="10693400"/>
  <p:notesSz cx="6797675" cy="9926638"/>
  <p:defaultTextStyle>
    <a:defPPr>
      <a:defRPr lang="ko-KR"/>
    </a:defPPr>
    <a:lvl1pPr marL="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8" userDrawn="1">
          <p15:clr>
            <a:srgbClr val="A4A3A4"/>
          </p15:clr>
        </p15:guide>
        <p15:guide id="8" pos="2563" userDrawn="1">
          <p15:clr>
            <a:srgbClr val="A4A3A4"/>
          </p15:clr>
        </p15:guide>
        <p15:guide id="9" pos="2994" userDrawn="1">
          <p15:clr>
            <a:srgbClr val="A4A3A4"/>
          </p15:clr>
        </p15:guide>
        <p15:guide id="10" pos="3969" userDrawn="1">
          <p15:clr>
            <a:srgbClr val="A4A3A4"/>
          </p15:clr>
        </p15:guide>
        <p15:guide id="12" pos="7417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1" userDrawn="1">
          <p15:clr>
            <a:srgbClr val="A4A3A4"/>
          </p15:clr>
        </p15:guide>
        <p15:guide id="22" pos="6192" userDrawn="1">
          <p15:clr>
            <a:srgbClr val="A4A3A4"/>
          </p15:clr>
        </p15:guide>
        <p15:guide id="23" pos="3320" userDrawn="1">
          <p15:clr>
            <a:srgbClr val="A4A3A4"/>
          </p15:clr>
        </p15:guide>
        <p15:guide id="24" pos="4423" userDrawn="1">
          <p15:clr>
            <a:srgbClr val="A4A3A4"/>
          </p15:clr>
        </p15:guide>
        <p15:guide id="25" pos="4832" userDrawn="1">
          <p15:clr>
            <a:srgbClr val="A4A3A4"/>
          </p15:clr>
        </p15:guide>
        <p15:guide id="26" pos="5256" userDrawn="1">
          <p15:clr>
            <a:srgbClr val="A4A3A4"/>
          </p15:clr>
        </p15:guide>
        <p15:guide id="27" pos="5712" userDrawn="1">
          <p15:clr>
            <a:srgbClr val="A4A3A4"/>
          </p15:clr>
        </p15:guide>
        <p15:guide id="28" pos="76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662"/>
    <a:srgbClr val="DFDFE1"/>
    <a:srgbClr val="DEDEDE"/>
    <a:srgbClr val="DFDFDF"/>
    <a:srgbClr val="172A76"/>
    <a:srgbClr val="E6E6E6"/>
    <a:srgbClr val="0101FE"/>
    <a:srgbClr val="137AE3"/>
    <a:srgbClr val="127BE4"/>
    <a:srgbClr val="117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60"/>
      </p:cViewPr>
      <p:guideLst>
        <p:guide orient="horz" pos="3708"/>
        <p:guide pos="2563"/>
        <p:guide pos="2994"/>
        <p:guide pos="3969"/>
        <p:guide pos="7417"/>
        <p:guide pos="1973"/>
        <p:guide pos="6691"/>
        <p:guide pos="6192"/>
        <p:guide pos="3320"/>
        <p:guide pos="4423"/>
        <p:guide pos="4832"/>
        <p:guide pos="5256"/>
        <p:guide pos="5712"/>
        <p:guide pos="7632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5178" y="177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>
            <a:extLst>
              <a:ext uri="{FF2B5EF4-FFF2-40B4-BE49-F238E27FC236}">
                <a16:creationId xmlns:a16="http://schemas.microsoft.com/office/drawing/2014/main" id="{ADA304EA-F82D-4757-A151-23C9018D1B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9" y="0"/>
            <a:ext cx="15103771" cy="106934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0D4F40B-9B82-46D4-9475-A376E9A5AE8A}"/>
              </a:ext>
            </a:extLst>
          </p:cNvPr>
          <p:cNvSpPr/>
          <p:nvPr userDrawn="1"/>
        </p:nvSpPr>
        <p:spPr>
          <a:xfrm>
            <a:off x="0" y="925345"/>
            <a:ext cx="15141236" cy="97610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841B154-2162-4A6B-B8AA-F368DB80A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4190" y="3321892"/>
            <a:ext cx="12854146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12" name="부제목 2">
            <a:extLst>
              <a:ext uri="{FF2B5EF4-FFF2-40B4-BE49-F238E27FC236}">
                <a16:creationId xmlns:a16="http://schemas.microsoft.com/office/drawing/2014/main" id="{3D02C3F5-29F2-4374-A527-42040D5EC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95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9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91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8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87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85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83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13" name="날짜 개체 틀 3">
            <a:extLst>
              <a:ext uri="{FF2B5EF4-FFF2-40B4-BE49-F238E27FC236}">
                <a16:creationId xmlns:a16="http://schemas.microsoft.com/office/drawing/2014/main" id="{D8576977-447E-4063-AE83-858C840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90" cy="569324"/>
          </a:xfrm>
        </p:spPr>
        <p:txBody>
          <a:bodyPr/>
          <a:lstStyle/>
          <a:p>
            <a:fld id="{C02789AB-ED26-4960-AB19-522104AD91D0}" type="datetimeFigureOut">
              <a:rPr lang="ko-KR" altLang="en-US" smtClean="0"/>
              <a:t>2026-08-14</a:t>
            </a:fld>
            <a:endParaRPr lang="ko-KR" altLang="en-US"/>
          </a:p>
        </p:txBody>
      </p:sp>
      <p:sp>
        <p:nvSpPr>
          <p:cNvPr id="14" name="바닥글 개체 틀 4">
            <a:extLst>
              <a:ext uri="{FF2B5EF4-FFF2-40B4-BE49-F238E27FC236}">
                <a16:creationId xmlns:a16="http://schemas.microsoft.com/office/drawing/2014/main" id="{258FD256-C349-4019-97B7-05988446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66864" y="9911199"/>
            <a:ext cx="4788799" cy="569324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02213C8D-608F-45DA-84F7-EEA14A204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9911199"/>
            <a:ext cx="3528590" cy="569324"/>
          </a:xfrm>
        </p:spPr>
        <p:txBody>
          <a:bodyPr/>
          <a:lstStyle/>
          <a:p>
            <a:fld id="{57B7E761-5425-409F-9DF4-0BFA1A4C012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59A790AA-316E-4DB4-AE25-57F8A4EAF262}"/>
              </a:ext>
            </a:extLst>
          </p:cNvPr>
          <p:cNvSpPr/>
          <p:nvPr userDrawn="1"/>
        </p:nvSpPr>
        <p:spPr>
          <a:xfrm>
            <a:off x="-10439" y="1961"/>
            <a:ext cx="5802476" cy="376187"/>
          </a:xfrm>
          <a:custGeom>
            <a:avLst/>
            <a:gdLst>
              <a:gd name="connsiteX0" fmla="*/ 0 w 5802476"/>
              <a:gd name="connsiteY0" fmla="*/ 0 h 376187"/>
              <a:gd name="connsiteX1" fmla="*/ 5802476 w 5802476"/>
              <a:gd name="connsiteY1" fmla="*/ 0 h 376187"/>
              <a:gd name="connsiteX2" fmla="*/ 5775624 w 5802476"/>
              <a:gd name="connsiteY2" fmla="*/ 192826 h 376187"/>
              <a:gd name="connsiteX3" fmla="*/ 5698501 w 5802476"/>
              <a:gd name="connsiteY3" fmla="*/ 376067 h 376187"/>
              <a:gd name="connsiteX4" fmla="*/ 0 w 5802476"/>
              <a:gd name="connsiteY4" fmla="*/ 376187 h 3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2476" h="376187">
                <a:moveTo>
                  <a:pt x="0" y="0"/>
                </a:moveTo>
                <a:lnTo>
                  <a:pt x="5802476" y="0"/>
                </a:lnTo>
                <a:lnTo>
                  <a:pt x="5775624" y="192826"/>
                </a:lnTo>
                <a:lnTo>
                  <a:pt x="5698501" y="376067"/>
                </a:lnTo>
                <a:lnTo>
                  <a:pt x="0" y="37618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46599184-4389-43A8-90BC-9457B65C78C5}"/>
              </a:ext>
            </a:extLst>
          </p:cNvPr>
          <p:cNvSpPr/>
          <p:nvPr userDrawn="1"/>
        </p:nvSpPr>
        <p:spPr>
          <a:xfrm>
            <a:off x="12421802" y="11678"/>
            <a:ext cx="2683852" cy="870526"/>
          </a:xfrm>
          <a:prstGeom prst="rect">
            <a:avLst/>
          </a:prstGeom>
          <a:solidFill>
            <a:srgbClr val="DFD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4999E82-9C89-4291-AD7D-700FFBDA2982}"/>
              </a:ext>
            </a:extLst>
          </p:cNvPr>
          <p:cNvSpPr/>
          <p:nvPr userDrawn="1"/>
        </p:nvSpPr>
        <p:spPr>
          <a:xfrm>
            <a:off x="11469236" y="-276498"/>
            <a:ext cx="3763972" cy="2149321"/>
          </a:xfrm>
          <a:prstGeom prst="rect">
            <a:avLst/>
          </a:prstGeom>
          <a:blipFill dpi="0" rotWithShape="1">
            <a:blip r:embed="rId3">
              <a:alphaModFix amt="4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75B50F20-D2A7-4789-A105-6A34037CB1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748" y="34112"/>
            <a:ext cx="292758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인천광역시 검단ㄱ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25960" cy="10693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823E9D8-4079-4407-BD53-B2A94FA00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4738" b="24758"/>
          <a:stretch/>
        </p:blipFill>
        <p:spPr>
          <a:xfrm>
            <a:off x="422" y="954250"/>
            <a:ext cx="15118507" cy="973918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CEB7BBD-7349-47D6-9127-C152BA3ADF49}"/>
              </a:ext>
            </a:extLst>
          </p:cNvPr>
          <p:cNvSpPr/>
          <p:nvPr userDrawn="1"/>
        </p:nvSpPr>
        <p:spPr>
          <a:xfrm>
            <a:off x="-13927" y="972108"/>
            <a:ext cx="15122525" cy="97391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94B14C65-71FA-42AA-9AC9-327577F6F955}"/>
              </a:ext>
            </a:extLst>
          </p:cNvPr>
          <p:cNvSpPr/>
          <p:nvPr userDrawn="1"/>
        </p:nvSpPr>
        <p:spPr>
          <a:xfrm>
            <a:off x="13927" y="3031753"/>
            <a:ext cx="6430581" cy="2314947"/>
          </a:xfrm>
          <a:custGeom>
            <a:avLst/>
            <a:gdLst>
              <a:gd name="connsiteX0" fmla="*/ 0 w 6430581"/>
              <a:gd name="connsiteY0" fmla="*/ 0 h 2314947"/>
              <a:gd name="connsiteX1" fmla="*/ 6430581 w 6430581"/>
              <a:gd name="connsiteY1" fmla="*/ 0 h 2314947"/>
              <a:gd name="connsiteX2" fmla="*/ 6378316 w 6430581"/>
              <a:gd name="connsiteY2" fmla="*/ 220651 h 2314947"/>
              <a:gd name="connsiteX3" fmla="*/ 5629035 w 6430581"/>
              <a:gd name="connsiteY3" fmla="*/ 2313366 h 2314947"/>
              <a:gd name="connsiteX4" fmla="*/ 5628632 w 6430581"/>
              <a:gd name="connsiteY4" fmla="*/ 2314175 h 2314947"/>
              <a:gd name="connsiteX5" fmla="*/ 0 w 6430581"/>
              <a:gd name="connsiteY5" fmla="*/ 2314947 h 231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0581" h="2314947">
                <a:moveTo>
                  <a:pt x="0" y="0"/>
                </a:moveTo>
                <a:lnTo>
                  <a:pt x="6430581" y="0"/>
                </a:lnTo>
                <a:lnTo>
                  <a:pt x="6378316" y="220651"/>
                </a:lnTo>
                <a:cubicBezTo>
                  <a:pt x="6187499" y="965097"/>
                  <a:pt x="5934770" y="1666910"/>
                  <a:pt x="5629035" y="2313366"/>
                </a:cubicBezTo>
                <a:lnTo>
                  <a:pt x="5628632" y="2314175"/>
                </a:lnTo>
                <a:lnTo>
                  <a:pt x="0" y="2314947"/>
                </a:lnTo>
                <a:close/>
              </a:path>
            </a:pathLst>
          </a:custGeom>
          <a:solidFill>
            <a:srgbClr val="172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23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7418F76-0DDF-458F-BD88-1AF6EC8E56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878" y="-53900"/>
            <a:ext cx="2016224" cy="106542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4405975-418E-4630-9E0B-CF0EA116EC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758" y="9991216"/>
            <a:ext cx="2458344" cy="702184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D60240A-6CA1-4DE5-896F-0B54A118E0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068" y="774192"/>
            <a:ext cx="2867050" cy="1417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88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7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4" y="9911199"/>
            <a:ext cx="4788799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509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59" indent="-553159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10" indent="-460966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6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0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5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»"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49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04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58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13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4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09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3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18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2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26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1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35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30772" y="549439"/>
            <a:ext cx="7935684" cy="389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회 인천광역시 </a:t>
            </a:r>
            <a:r>
              <a:rPr lang="ko-KR" altLang="en-US" sz="1400" b="1" kern="0" spc="50" dirty="0" err="1">
                <a:solidFill>
                  <a:srgbClr val="000000"/>
                </a:solidFill>
                <a:latin typeface="휴먼고딕"/>
                <a:ea typeface="휴먼고딕"/>
              </a:rPr>
              <a:t>검단구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 건축해체 분야 전문위원회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338-0ABC-5E48-5C79-E8E80930C2FD}"/>
              </a:ext>
            </a:extLst>
          </p:cNvPr>
          <p:cNvSpPr txBox="1"/>
          <p:nvPr/>
        </p:nvSpPr>
        <p:spPr>
          <a:xfrm>
            <a:off x="1671270" y="2791802"/>
            <a:ext cx="11779986" cy="3046219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 err="1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검단구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</a:t>
            </a:r>
            <a:endParaRPr lang="en-US" altLang="ko-KR" sz="4799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 반영계획서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9006"/>
              </p:ext>
            </p:extLst>
          </p:nvPr>
        </p:nvGraphicFramePr>
        <p:xfrm>
          <a:off x="9278262" y="5500386"/>
          <a:ext cx="5088196" cy="4657779"/>
        </p:xfrm>
        <a:graphic>
          <a:graphicData uri="http://schemas.openxmlformats.org/drawingml/2006/table">
            <a:tbl>
              <a:tblPr/>
              <a:tblGrid>
                <a:gridCol w="1268271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925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49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76993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따라 해당건축물 주변의 일정범위 반경 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등 해당 지방자치단체의 조례로 정하는 시설이 있는 경우에 대한 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검단구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501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/>
        </p:nvGraphicFramePr>
        <p:xfrm>
          <a:off x="13141538" y="1170494"/>
          <a:ext cx="1116338" cy="1456759"/>
        </p:xfrm>
        <a:graphic>
          <a:graphicData uri="http://schemas.openxmlformats.org/drawingml/2006/table">
            <a:tbl>
              <a:tblPr/>
              <a:tblGrid>
                <a:gridCol w="1116338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940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8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54AA44C1-995F-4D11-BC65-520D9BB3E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6" y="549439"/>
            <a:ext cx="5365018" cy="82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1365" y="377411"/>
            <a:ext cx="14655804" cy="2260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전문위원회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 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및 반영결과</a:t>
            </a:r>
            <a:endParaRPr lang="en-US" altLang="ko-KR" sz="3200" b="1" u="sng" kern="0" spc="-11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just" fontAlgn="base">
              <a:lnSpc>
                <a:spcPct val="160000"/>
              </a:lnSpc>
            </a:pP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○ 심의안건 제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0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호 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- 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신규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: 00</a:t>
            </a:r>
            <a:r>
              <a:rPr lang="ko-KR" altLang="en-US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동 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000</a:t>
            </a:r>
            <a:r>
              <a:rPr lang="ko-KR" altLang="en-US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번지</a:t>
            </a:r>
            <a:endParaRPr lang="en-US" altLang="ko-KR" sz="2400" b="1" kern="0" dirty="0">
              <a:solidFill>
                <a:srgbClr val="000000"/>
              </a:solidFill>
              <a:latin typeface="휴먼명조"/>
              <a:ea typeface="휴먼명조"/>
            </a:endParaRPr>
          </a:p>
          <a:p>
            <a:pPr algn="just" fontAlgn="base">
              <a:lnSpc>
                <a:spcPct val="160000"/>
              </a:lnSpc>
            </a:pP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○ 심의내용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: 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건축물 해체 허가에 관한 사항</a:t>
            </a:r>
            <a:endParaRPr lang="ko-KR" altLang="en-US" sz="1100" kern="0" dirty="0">
              <a:solidFill>
                <a:srgbClr val="000000"/>
              </a:solidFill>
              <a:latin typeface="바탕" panose="02030600000101010101" pitchFamily="18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B94B997-70C9-B832-D92F-63FCA050D6C0}"/>
              </a:ext>
            </a:extLst>
          </p:cNvPr>
          <p:cNvGraphicFramePr>
            <a:graphicFrameLocks noGrp="1"/>
          </p:cNvGraphicFramePr>
          <p:nvPr/>
        </p:nvGraphicFramePr>
        <p:xfrm>
          <a:off x="467421" y="2826046"/>
          <a:ext cx="14295709" cy="7495051"/>
        </p:xfrm>
        <a:graphic>
          <a:graphicData uri="http://schemas.openxmlformats.org/drawingml/2006/table">
            <a:tbl>
              <a:tblPr/>
              <a:tblGrid>
                <a:gridCol w="708915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8172354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1638963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2136318">
                  <a:extLst>
                    <a:ext uri="{9D8B030D-6E8A-4147-A177-3AD203B41FA5}">
                      <a16:colId xmlns:a16="http://schemas.microsoft.com/office/drawing/2014/main" val="2024982244"/>
                    </a:ext>
                  </a:extLst>
                </a:gridCol>
                <a:gridCol w="1639159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6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건축위원회 사전검토의견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반영결과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반영내용 기재</a:t>
                      </a: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반영여부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일부반영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100" kern="0" spc="-20" dirty="0" err="1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미반영</a:t>
                      </a:r>
                      <a:r>
                        <a:rPr lang="en-US" altLang="ko-KR" sz="110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604086">
                <a:tc gridSpan="2">
                  <a:txBody>
                    <a:bodyPr/>
                    <a:lstStyle/>
                    <a:p>
                      <a:pPr marL="506730" marR="63500" indent="-22225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[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심의위원 </a:t>
                      </a: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1]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  <a:ea typeface="휴먼고딕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070639"/>
                  </a:ext>
                </a:extLst>
              </a:tr>
              <a:tr h="950355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</a:t>
                      </a:r>
                      <a:endParaRPr lang="en-US" altLang="ko-KR" sz="14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반영계획서의 </a:t>
                      </a:r>
                      <a:endParaRPr lang="en-US" altLang="ko-KR" sz="14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41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631093">
                <a:tc gridSpan="2">
                  <a:txBody>
                    <a:bodyPr/>
                    <a:lstStyle/>
                    <a:p>
                      <a:pPr marL="506730" marR="63500" lvl="0" indent="-222250" algn="l" defTabSz="1474795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[</a:t>
                      </a:r>
                      <a:r>
                        <a:rPr kumimoji="0" lang="ko-KR" alt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심의위원 </a:t>
                      </a: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2]</a:t>
                      </a:r>
                      <a:endParaRPr kumimoji="0" lang="ko-KR" alt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바탕" panose="02030600000101010101" pitchFamily="18" charset="-127"/>
                        <a:ea typeface="+mn-ea"/>
                        <a:cs typeface="+mn-cs"/>
                      </a:endParaRP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749015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314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80" marR="64780" marT="17910" marB="179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80" marR="64780" marT="17910" marB="179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50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149994" y="9631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1D4E91-4A78-4DD7-918E-5953BF3FBB65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C860B-B0FD-4DEE-8985-E74FE2699A0D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B9E702BC-7A75-4F71-B2A5-4766FAB10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814234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1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149994" y="9631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C860B-B0FD-4DEE-8985-E74FE2699A0D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E06E5B04-CED2-48FD-B9B8-11150C659D2B}"/>
              </a:ext>
            </a:extLst>
          </p:cNvPr>
          <p:cNvGraphicFramePr>
            <a:graphicFrameLocks noGrp="1"/>
          </p:cNvGraphicFramePr>
          <p:nvPr/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ABB28D2-B1DA-430A-874B-07B48BCD0A86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79425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149994" y="9631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3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C860B-B0FD-4DEE-8985-E74FE2699A0D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B9E702BC-7A75-4F71-B2A5-4766FAB10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393521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56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1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3BF2F5F-93F0-4B9A-BE68-BA656F820F69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93623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149994" y="9631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4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C860B-B0FD-4DEE-8985-E74FE2699A0D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E06E5B04-CED2-48FD-B9B8-11150C659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731567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114A6AA-EB7D-4DD4-A17A-F6D5BD97E558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209279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149994" y="9631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5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8C860B-B0FD-4DEE-8985-E74FE2699A0D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AF26DBC-D23E-4D2C-B4B6-9E8628E98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41414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좋 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2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BA4EE24D-B72A-4D69-B7E9-2C88E170E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1" y="3437694"/>
            <a:ext cx="13645516" cy="61926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35C538-989A-489E-82D4-EBC0E8CE7A7D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47950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6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16666"/>
              </p:ext>
            </p:extLst>
          </p:nvPr>
        </p:nvGraphicFramePr>
        <p:xfrm>
          <a:off x="540915" y="1314499"/>
          <a:ext cx="14076698" cy="8460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05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428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60151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8121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6083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3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나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5" marR="91435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2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8696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35" marR="91435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2" y="3455637"/>
            <a:ext cx="13070023" cy="63192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3FA162-9872-4E00-A3BF-559D6CC34CDE}"/>
              </a:ext>
            </a:extLst>
          </p:cNvPr>
          <p:cNvSpPr txBox="1"/>
          <p:nvPr/>
        </p:nvSpPr>
        <p:spPr>
          <a:xfrm>
            <a:off x="7957306" y="522383"/>
            <a:ext cx="7017637" cy="361381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1271104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24390</TotalTime>
  <Words>552</Words>
  <Application>Microsoft Office PowerPoint</Application>
  <PresentationFormat>사용자 지정</PresentationFormat>
  <Paragraphs>185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2" baseType="lpstr">
      <vt:lpstr>HCI Poppy</vt:lpstr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1570</cp:revision>
  <cp:lastPrinted>2021-10-14T01:36:56Z</cp:lastPrinted>
  <dcterms:created xsi:type="dcterms:W3CDTF">2015-10-14T07:40:08Z</dcterms:created>
  <dcterms:modified xsi:type="dcterms:W3CDTF">2026-08-14T04:59:05Z</dcterms:modified>
</cp:coreProperties>
</file>