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749" r:id="rId2"/>
    <p:sldId id="755" r:id="rId3"/>
    <p:sldId id="710" r:id="rId4"/>
    <p:sldId id="756" r:id="rId5"/>
  </p:sldIdLst>
  <p:sldSz cx="15122525" cy="10693400"/>
  <p:notesSz cx="6797675" cy="9926638"/>
  <p:defaultTextStyle>
    <a:defPPr>
      <a:defRPr lang="ko-KR"/>
    </a:defPPr>
    <a:lvl1pPr marL="0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1pPr>
    <a:lvl2pPr marL="737545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2pPr>
    <a:lvl3pPr marL="1475090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3pPr>
    <a:lvl4pPr marL="2212635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4pPr>
    <a:lvl5pPr marL="2950180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5pPr>
    <a:lvl6pPr marL="3687724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6pPr>
    <a:lvl7pPr marL="4425269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7pPr>
    <a:lvl8pPr marL="5162814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8pPr>
    <a:lvl9pPr marL="5900359" algn="l" defTabSz="1475090" rtl="0" eaLnBrk="1" latinLnBrk="1" hangingPunct="1">
      <a:defRPr sz="3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3708" userDrawn="1">
          <p15:clr>
            <a:srgbClr val="A4A3A4"/>
          </p15:clr>
        </p15:guide>
        <p15:guide id="8" pos="2563" userDrawn="1">
          <p15:clr>
            <a:srgbClr val="A4A3A4"/>
          </p15:clr>
        </p15:guide>
        <p15:guide id="9" pos="2994" userDrawn="1">
          <p15:clr>
            <a:srgbClr val="A4A3A4"/>
          </p15:clr>
        </p15:guide>
        <p15:guide id="10" pos="3969" userDrawn="1">
          <p15:clr>
            <a:srgbClr val="A4A3A4"/>
          </p15:clr>
        </p15:guide>
        <p15:guide id="12" pos="7417" userDrawn="1">
          <p15:clr>
            <a:srgbClr val="A4A3A4"/>
          </p15:clr>
        </p15:guide>
        <p15:guide id="20" pos="1973" userDrawn="1">
          <p15:clr>
            <a:srgbClr val="A4A3A4"/>
          </p15:clr>
        </p15:guide>
        <p15:guide id="21" pos="6691" userDrawn="1">
          <p15:clr>
            <a:srgbClr val="A4A3A4"/>
          </p15:clr>
        </p15:guide>
        <p15:guide id="22" pos="6192" userDrawn="1">
          <p15:clr>
            <a:srgbClr val="A4A3A4"/>
          </p15:clr>
        </p15:guide>
        <p15:guide id="23" pos="3320" userDrawn="1">
          <p15:clr>
            <a:srgbClr val="A4A3A4"/>
          </p15:clr>
        </p15:guide>
        <p15:guide id="24" pos="4423" userDrawn="1">
          <p15:clr>
            <a:srgbClr val="A4A3A4"/>
          </p15:clr>
        </p15:guide>
        <p15:guide id="25" pos="4832" userDrawn="1">
          <p15:clr>
            <a:srgbClr val="A4A3A4"/>
          </p15:clr>
        </p15:guide>
        <p15:guide id="26" pos="5256" userDrawn="1">
          <p15:clr>
            <a:srgbClr val="A4A3A4"/>
          </p15:clr>
        </p15:guide>
        <p15:guide id="27" pos="5712" userDrawn="1">
          <p15:clr>
            <a:srgbClr val="A4A3A4"/>
          </p15:clr>
        </p15:guide>
        <p15:guide id="28" pos="76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4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2662"/>
    <a:srgbClr val="DFDFE1"/>
    <a:srgbClr val="DEDEDE"/>
    <a:srgbClr val="DFDFDF"/>
    <a:srgbClr val="172A76"/>
    <a:srgbClr val="E6E6E6"/>
    <a:srgbClr val="0101FE"/>
    <a:srgbClr val="137AE3"/>
    <a:srgbClr val="127BE4"/>
    <a:srgbClr val="117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75" autoAdjust="0"/>
    <p:restoredTop sz="95521" autoAdjust="0"/>
  </p:normalViewPr>
  <p:slideViewPr>
    <p:cSldViewPr>
      <p:cViewPr varScale="1">
        <p:scale>
          <a:sx n="70" d="100"/>
          <a:sy n="70" d="100"/>
        </p:scale>
        <p:origin x="1776" y="72"/>
      </p:cViewPr>
      <p:guideLst>
        <p:guide orient="horz" pos="3708"/>
        <p:guide pos="2563"/>
        <p:guide pos="2994"/>
        <p:guide pos="3969"/>
        <p:guide pos="7417"/>
        <p:guide pos="1973"/>
        <p:guide pos="6691"/>
        <p:guide pos="6192"/>
        <p:guide pos="3320"/>
        <p:guide pos="4423"/>
        <p:guide pos="4832"/>
        <p:guide pos="5256"/>
        <p:guide pos="5712"/>
        <p:guide pos="7632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>
        <p:scale>
          <a:sx n="25" d="100"/>
          <a:sy n="25" d="100"/>
        </p:scale>
        <p:origin x="5178" y="177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9" y="6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958" y="6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r">
              <a:defRPr sz="900"/>
            </a:lvl1pPr>
          </a:lstStyle>
          <a:p>
            <a:fld id="{CC4873F2-02D5-4478-94E4-76154AB3BB9C}" type="datetimeFigureOut">
              <a:rPr lang="ko-KR" altLang="en-US" smtClean="0"/>
              <a:pPr/>
              <a:t>2026-08-14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9" y="9428720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958" y="9428720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r">
              <a:defRPr sz="900"/>
            </a:lvl1pPr>
          </a:lstStyle>
          <a:p>
            <a:fld id="{3AA84A41-B797-4944-81D3-A56E6522AD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1981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1" y="11"/>
            <a:ext cx="2945550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964" y="11"/>
            <a:ext cx="2946636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r">
              <a:defRPr sz="900"/>
            </a:lvl1pPr>
          </a:lstStyle>
          <a:p>
            <a:fld id="{2B46C3B9-7491-4135-A035-74BF35DC7A4D}" type="datetimeFigureOut">
              <a:rPr lang="ko-KR" altLang="en-US" smtClean="0"/>
              <a:pPr/>
              <a:t>2026-08-14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57800" cy="371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835" tIns="31416" rIns="62835" bIns="314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662" y="4714913"/>
            <a:ext cx="5438358" cy="4467042"/>
          </a:xfrm>
          <a:prstGeom prst="rect">
            <a:avLst/>
          </a:prstGeom>
        </p:spPr>
        <p:txBody>
          <a:bodyPr vert="horz" lIns="62835" tIns="31416" rIns="62835" bIns="31416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1" y="9428728"/>
            <a:ext cx="2945550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964" y="9428728"/>
            <a:ext cx="2946636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r">
              <a:defRPr sz="900"/>
            </a:lvl1pPr>
          </a:lstStyle>
          <a:p>
            <a:fld id="{ADA85C7F-8BBE-4350-927B-6E332E128F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987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737545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475090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2212635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950180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3687724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425269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162814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5900359" algn="l" defTabSz="1475090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724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A641C-76DC-61DD-AA37-DB0F5AC0D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5CD11D2-7201-DBD9-B55E-4398ED2D91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741F9DE-32FC-41EB-DE45-853248F1AF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60680B-B585-52BF-6250-04A20F1C46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994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그림 39">
            <a:extLst>
              <a:ext uri="{FF2B5EF4-FFF2-40B4-BE49-F238E27FC236}">
                <a16:creationId xmlns:a16="http://schemas.microsoft.com/office/drawing/2014/main" id="{ADA304EA-F82D-4757-A151-23C9018D1B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39" y="0"/>
            <a:ext cx="15103771" cy="106934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0D4F40B-9B82-46D4-9475-A376E9A5AE8A}"/>
              </a:ext>
            </a:extLst>
          </p:cNvPr>
          <p:cNvSpPr/>
          <p:nvPr userDrawn="1"/>
        </p:nvSpPr>
        <p:spPr>
          <a:xfrm>
            <a:off x="0" y="925345"/>
            <a:ext cx="15141236" cy="976108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6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31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841B154-2162-4A6B-B8AA-F368DB80AE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4190" y="3321892"/>
            <a:ext cx="12854146" cy="229215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12" name="부제목 2">
            <a:extLst>
              <a:ext uri="{FF2B5EF4-FFF2-40B4-BE49-F238E27FC236}">
                <a16:creationId xmlns:a16="http://schemas.microsoft.com/office/drawing/2014/main" id="{3D02C3F5-29F2-4374-A527-42040D5EC4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8379" y="6059593"/>
            <a:ext cx="10585768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7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95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93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91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8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87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85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83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13" name="날짜 개체 틀 3">
            <a:extLst>
              <a:ext uri="{FF2B5EF4-FFF2-40B4-BE49-F238E27FC236}">
                <a16:creationId xmlns:a16="http://schemas.microsoft.com/office/drawing/2014/main" id="{D8576977-447E-4063-AE83-858C840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6127" y="9911199"/>
            <a:ext cx="3528590" cy="569324"/>
          </a:xfrm>
        </p:spPr>
        <p:txBody>
          <a:bodyPr/>
          <a:lstStyle/>
          <a:p>
            <a:fld id="{C02789AB-ED26-4960-AB19-522104AD91D0}" type="datetimeFigureOut">
              <a:rPr lang="ko-KR" altLang="en-US" smtClean="0"/>
              <a:t>2026-08-14</a:t>
            </a:fld>
            <a:endParaRPr lang="ko-KR" altLang="en-US"/>
          </a:p>
        </p:txBody>
      </p:sp>
      <p:sp>
        <p:nvSpPr>
          <p:cNvPr id="14" name="바닥글 개체 틀 4">
            <a:extLst>
              <a:ext uri="{FF2B5EF4-FFF2-40B4-BE49-F238E27FC236}">
                <a16:creationId xmlns:a16="http://schemas.microsoft.com/office/drawing/2014/main" id="{258FD256-C349-4019-97B7-059884462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66864" y="9911199"/>
            <a:ext cx="4788799" cy="569324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5" name="슬라이드 번호 개체 틀 5">
            <a:extLst>
              <a:ext uri="{FF2B5EF4-FFF2-40B4-BE49-F238E27FC236}">
                <a16:creationId xmlns:a16="http://schemas.microsoft.com/office/drawing/2014/main" id="{02213C8D-608F-45DA-84F7-EEA14A204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9911199"/>
            <a:ext cx="3528590" cy="569324"/>
          </a:xfrm>
        </p:spPr>
        <p:txBody>
          <a:bodyPr/>
          <a:lstStyle/>
          <a:p>
            <a:fld id="{57B7E761-5425-409F-9DF4-0BFA1A4C012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59A790AA-316E-4DB4-AE25-57F8A4EAF262}"/>
              </a:ext>
            </a:extLst>
          </p:cNvPr>
          <p:cNvSpPr/>
          <p:nvPr userDrawn="1"/>
        </p:nvSpPr>
        <p:spPr>
          <a:xfrm>
            <a:off x="-10439" y="1961"/>
            <a:ext cx="5802476" cy="376187"/>
          </a:xfrm>
          <a:custGeom>
            <a:avLst/>
            <a:gdLst>
              <a:gd name="connsiteX0" fmla="*/ 0 w 5802476"/>
              <a:gd name="connsiteY0" fmla="*/ 0 h 376187"/>
              <a:gd name="connsiteX1" fmla="*/ 5802476 w 5802476"/>
              <a:gd name="connsiteY1" fmla="*/ 0 h 376187"/>
              <a:gd name="connsiteX2" fmla="*/ 5775624 w 5802476"/>
              <a:gd name="connsiteY2" fmla="*/ 192826 h 376187"/>
              <a:gd name="connsiteX3" fmla="*/ 5698501 w 5802476"/>
              <a:gd name="connsiteY3" fmla="*/ 376067 h 376187"/>
              <a:gd name="connsiteX4" fmla="*/ 0 w 5802476"/>
              <a:gd name="connsiteY4" fmla="*/ 376187 h 3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2476" h="376187">
                <a:moveTo>
                  <a:pt x="0" y="0"/>
                </a:moveTo>
                <a:lnTo>
                  <a:pt x="5802476" y="0"/>
                </a:lnTo>
                <a:lnTo>
                  <a:pt x="5775624" y="192826"/>
                </a:lnTo>
                <a:lnTo>
                  <a:pt x="5698501" y="376067"/>
                </a:lnTo>
                <a:lnTo>
                  <a:pt x="0" y="37618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46599184-4389-43A8-90BC-9457B65C78C5}"/>
              </a:ext>
            </a:extLst>
          </p:cNvPr>
          <p:cNvSpPr/>
          <p:nvPr userDrawn="1"/>
        </p:nvSpPr>
        <p:spPr>
          <a:xfrm>
            <a:off x="12421802" y="11678"/>
            <a:ext cx="2683852" cy="870526"/>
          </a:xfrm>
          <a:prstGeom prst="rect">
            <a:avLst/>
          </a:prstGeom>
          <a:solidFill>
            <a:srgbClr val="DFD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34999E82-9C89-4291-AD7D-700FFBDA2982}"/>
              </a:ext>
            </a:extLst>
          </p:cNvPr>
          <p:cNvSpPr/>
          <p:nvPr userDrawn="1"/>
        </p:nvSpPr>
        <p:spPr>
          <a:xfrm>
            <a:off x="11469236" y="-276498"/>
            <a:ext cx="3763972" cy="2149321"/>
          </a:xfrm>
          <a:prstGeom prst="rect">
            <a:avLst/>
          </a:prstGeom>
          <a:blipFill dpi="0" rotWithShape="1">
            <a:blip r:embed="rId3">
              <a:alphaModFix amt="4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75B50F20-D2A7-4789-A105-6A34037CB1D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5748" y="34112"/>
            <a:ext cx="292758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70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인천광역시 검단ㄱ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25960" cy="106934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823E9D8-4079-4407-BD53-B2A94FA00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4738" b="24758"/>
          <a:stretch/>
        </p:blipFill>
        <p:spPr>
          <a:xfrm>
            <a:off x="422" y="954250"/>
            <a:ext cx="15118507" cy="973918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FCEB7BBD-7349-47D6-9127-C152BA3ADF49}"/>
              </a:ext>
            </a:extLst>
          </p:cNvPr>
          <p:cNvSpPr/>
          <p:nvPr userDrawn="1"/>
        </p:nvSpPr>
        <p:spPr>
          <a:xfrm>
            <a:off x="-13927" y="972108"/>
            <a:ext cx="15122525" cy="973918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6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31"/>
          </a:p>
        </p:txBody>
      </p:sp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94B14C65-71FA-42AA-9AC9-327577F6F955}"/>
              </a:ext>
            </a:extLst>
          </p:cNvPr>
          <p:cNvSpPr/>
          <p:nvPr userDrawn="1"/>
        </p:nvSpPr>
        <p:spPr>
          <a:xfrm>
            <a:off x="13927" y="3031753"/>
            <a:ext cx="6430581" cy="2314947"/>
          </a:xfrm>
          <a:custGeom>
            <a:avLst/>
            <a:gdLst>
              <a:gd name="connsiteX0" fmla="*/ 0 w 6430581"/>
              <a:gd name="connsiteY0" fmla="*/ 0 h 2314947"/>
              <a:gd name="connsiteX1" fmla="*/ 6430581 w 6430581"/>
              <a:gd name="connsiteY1" fmla="*/ 0 h 2314947"/>
              <a:gd name="connsiteX2" fmla="*/ 6378316 w 6430581"/>
              <a:gd name="connsiteY2" fmla="*/ 220651 h 2314947"/>
              <a:gd name="connsiteX3" fmla="*/ 5629035 w 6430581"/>
              <a:gd name="connsiteY3" fmla="*/ 2313366 h 2314947"/>
              <a:gd name="connsiteX4" fmla="*/ 5628632 w 6430581"/>
              <a:gd name="connsiteY4" fmla="*/ 2314175 h 2314947"/>
              <a:gd name="connsiteX5" fmla="*/ 0 w 6430581"/>
              <a:gd name="connsiteY5" fmla="*/ 2314947 h 231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30581" h="2314947">
                <a:moveTo>
                  <a:pt x="0" y="0"/>
                </a:moveTo>
                <a:lnTo>
                  <a:pt x="6430581" y="0"/>
                </a:lnTo>
                <a:lnTo>
                  <a:pt x="6378316" y="220651"/>
                </a:lnTo>
                <a:cubicBezTo>
                  <a:pt x="6187499" y="965097"/>
                  <a:pt x="5934770" y="1666910"/>
                  <a:pt x="5629035" y="2313366"/>
                </a:cubicBezTo>
                <a:lnTo>
                  <a:pt x="5628632" y="2314175"/>
                </a:lnTo>
                <a:lnTo>
                  <a:pt x="0" y="2314947"/>
                </a:lnTo>
                <a:close/>
              </a:path>
            </a:pathLst>
          </a:custGeom>
          <a:solidFill>
            <a:srgbClr val="172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231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7418F76-0DDF-458F-BD88-1AF6EC8E56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878" y="-53900"/>
            <a:ext cx="2016224" cy="106542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4405975-418E-4630-9E0B-CF0EA116EC3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3758" y="9991216"/>
            <a:ext cx="2458344" cy="702184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FD60240A-6CA1-4DE5-896F-0B54A118E0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9068" y="774192"/>
            <a:ext cx="2867050" cy="1417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9728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8" userDrawn="1">
          <p15:clr>
            <a:srgbClr val="FBAE40"/>
          </p15:clr>
        </p15:guide>
        <p15:guide id="2" pos="204" userDrawn="1">
          <p15:clr>
            <a:srgbClr val="FBAE40"/>
          </p15:clr>
        </p15:guide>
        <p15:guide id="3" pos="895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881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4"/>
          </a:xfrm>
          <a:prstGeom prst="rect">
            <a:avLst/>
          </a:prstGeom>
        </p:spPr>
        <p:txBody>
          <a:bodyPr vert="horz" lIns="147510" tIns="73755" rIns="147510" bIns="73755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0" tIns="73755" rIns="147510" bIns="73755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7" y="9911199"/>
            <a:ext cx="3528590" cy="569324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4" y="9911199"/>
            <a:ext cx="4788799" cy="569324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9911199"/>
            <a:ext cx="3528590" cy="569324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25F2C-8513-4559-87ED-2BD477D8B6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330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hf hdr="0" ftr="0" dt="0"/>
  <p:txStyles>
    <p:titleStyle>
      <a:lvl1pPr algn="ctr" defTabSz="1475090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59" indent="-553159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10" indent="-460966" algn="l" defTabSz="1475090" rtl="0" eaLnBrk="1" latinLnBrk="1" hangingPunct="1">
        <a:spcBef>
          <a:spcPct val="20000"/>
        </a:spcBef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6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07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5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»"/>
        <a:defRPr sz="33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497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04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587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132" indent="-368772" algn="l" defTabSz="1475090" rtl="0" eaLnBrk="1" latinLnBrk="1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45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090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35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180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24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269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14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359" algn="l" defTabSz="1475090" rtl="0" eaLnBrk="1" latinLnBrk="1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C394C74-2045-B393-75BB-CB8129D21982}"/>
              </a:ext>
            </a:extLst>
          </p:cNvPr>
          <p:cNvSpPr txBox="1"/>
          <p:nvPr/>
        </p:nvSpPr>
        <p:spPr>
          <a:xfrm>
            <a:off x="6430772" y="549439"/>
            <a:ext cx="7935684" cy="389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 latinLnBrk="0">
              <a:lnSpc>
                <a:spcPct val="160000"/>
              </a:lnSpc>
            </a:pP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2026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년 제</a:t>
            </a: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0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회 인천광역시 </a:t>
            </a:r>
            <a:r>
              <a:rPr lang="ko-KR" altLang="en-US" sz="1400" b="1" kern="0" spc="50" dirty="0" err="1">
                <a:solidFill>
                  <a:srgbClr val="000000"/>
                </a:solidFill>
                <a:latin typeface="휴먼고딕"/>
                <a:ea typeface="휴먼고딕"/>
              </a:rPr>
              <a:t>검단구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 건축해체 분야 전문위원회</a:t>
            </a:r>
            <a:endParaRPr lang="ko-KR" altLang="en-US" sz="105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27CDD29F-BFF9-2137-5A87-DE47600154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569006"/>
              </p:ext>
            </p:extLst>
          </p:nvPr>
        </p:nvGraphicFramePr>
        <p:xfrm>
          <a:off x="9278262" y="5500386"/>
          <a:ext cx="5088196" cy="4657779"/>
        </p:xfrm>
        <a:graphic>
          <a:graphicData uri="http://schemas.openxmlformats.org/drawingml/2006/table">
            <a:tbl>
              <a:tblPr/>
              <a:tblGrid>
                <a:gridCol w="1268271">
                  <a:extLst>
                    <a:ext uri="{9D8B030D-6E8A-4147-A177-3AD203B41FA5}">
                      <a16:colId xmlns:a16="http://schemas.microsoft.com/office/drawing/2014/main" val="59879271"/>
                    </a:ext>
                  </a:extLst>
                </a:gridCol>
                <a:gridCol w="3819925">
                  <a:extLst>
                    <a:ext uri="{9D8B030D-6E8A-4147-A177-3AD203B41FA5}">
                      <a16:colId xmlns:a16="http://schemas.microsoft.com/office/drawing/2014/main" val="2403867998"/>
                    </a:ext>
                  </a:extLst>
                </a:gridCol>
              </a:tblGrid>
              <a:tr h="672494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해체종류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7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따른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00[</a:t>
                      </a:r>
                      <a:r>
                        <a:rPr lang="ko-KR" altLang="en-US" sz="1200" b="1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증축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개축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재축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대수선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리모델링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멸실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휴먼고딕"/>
                        </a:rPr>
                        <a:t>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中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택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1]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을 위한 건축물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해체공사 심의 신청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09404"/>
                  </a:ext>
                </a:extLst>
              </a:tr>
              <a:tr h="176993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심의사유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조에 따라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 부위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를 위해 해체심의를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항○에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 따라 연면적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500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 이상 해체로 인한 해체 심의를 신청함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따라 해당건축물 주변의 일정범위 반경 내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등 해당 지방자치단체의 조례로 정하는 시설이 있는 경우에 대한 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6818142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대지위치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인천광역시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검단구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번지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6402234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용도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689991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규모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지하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높이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00m 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연면적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000.00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882448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구조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48117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사용승인일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년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월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6491690"/>
                  </a:ext>
                </a:extLst>
              </a:tr>
              <a:tr h="28838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심의내용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해체 허가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신고 에 관한 사항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167413"/>
                  </a:ext>
                </a:extLst>
              </a:tr>
              <a:tr h="485014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작성자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구조기술사사무소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건축구조기술사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 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000) 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날인 必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66" marR="64766" marT="17906" marB="1790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01342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787D46ED-4757-C8F5-62C9-A816C1C951AC}"/>
              </a:ext>
            </a:extLst>
          </p:cNvPr>
          <p:cNvGraphicFramePr>
            <a:graphicFrameLocks noGrp="1"/>
          </p:cNvGraphicFramePr>
          <p:nvPr/>
        </p:nvGraphicFramePr>
        <p:xfrm>
          <a:off x="13141538" y="1170494"/>
          <a:ext cx="1116338" cy="1456759"/>
        </p:xfrm>
        <a:graphic>
          <a:graphicData uri="http://schemas.openxmlformats.org/drawingml/2006/table">
            <a:tbl>
              <a:tblPr/>
              <a:tblGrid>
                <a:gridCol w="1116338">
                  <a:extLst>
                    <a:ext uri="{9D8B030D-6E8A-4147-A177-3AD203B41FA5}">
                      <a16:colId xmlns:a16="http://schemas.microsoft.com/office/drawing/2014/main" val="1411345498"/>
                    </a:ext>
                  </a:extLst>
                </a:gridCol>
              </a:tblGrid>
              <a:tr h="339940">
                <a:tc>
                  <a:txBody>
                    <a:bodyPr/>
                    <a:lstStyle/>
                    <a:p>
                      <a:pPr marL="0" marR="0" indent="0" algn="di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안건번호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48" marR="81848" marT="22628" marB="22628" anchor="ctr" anchorCtr="1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810855"/>
                  </a:ext>
                </a:extLst>
              </a:tr>
              <a:tr h="11168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48" marR="81848" marT="22628" marB="22628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84772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0657859-190F-4EE5-9548-55C5F98301C6}"/>
              </a:ext>
            </a:extLst>
          </p:cNvPr>
          <p:cNvSpPr txBox="1"/>
          <p:nvPr/>
        </p:nvSpPr>
        <p:spPr>
          <a:xfrm>
            <a:off x="1" y="3246574"/>
            <a:ext cx="15119350" cy="2135393"/>
          </a:xfrm>
          <a:prstGeom prst="rect">
            <a:avLst/>
          </a:prstGeom>
          <a:noFill/>
        </p:spPr>
        <p:txBody>
          <a:bodyPr wrap="square" anchor="ctr" anchorCtr="1">
            <a:spAutoFit/>
          </a:bodyPr>
          <a:lstStyle/>
          <a:p>
            <a:pPr algn="ctr" fontAlgn="base" latinLnBrk="0">
              <a:lnSpc>
                <a:spcPct val="160000"/>
              </a:lnSpc>
            </a:pPr>
            <a:r>
              <a:rPr lang="ko-KR" altLang="en-US" sz="4799" b="1" kern="0" dirty="0" err="1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검단구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동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번지 해체공사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변경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심의도서</a:t>
            </a:r>
            <a:endParaRPr lang="en-US" altLang="ko-KR" sz="4799" b="1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r>
              <a:rPr lang="en-US" altLang="ko-KR" sz="2799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2026. 0.</a:t>
            </a: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3A13E48-9CB1-4D70-BD7F-BE979A389B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6" y="549439"/>
            <a:ext cx="5365018" cy="82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4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5C974-2F15-DB81-BE59-8B9A08DA3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C1AEE8-72E1-1146-FF1F-56BC762343C1}"/>
              </a:ext>
            </a:extLst>
          </p:cNvPr>
          <p:cNvSpPr txBox="1"/>
          <p:nvPr/>
        </p:nvSpPr>
        <p:spPr>
          <a:xfrm>
            <a:off x="251365" y="377411"/>
            <a:ext cx="14655804" cy="1390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 latinLnBrk="0">
              <a:lnSpc>
                <a:spcPct val="160000"/>
              </a:lnSpc>
            </a:pP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0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회 전문위원회</a:t>
            </a: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건축해체 분야</a:t>
            </a:r>
            <a:r>
              <a:rPr lang="en-US" altLang="ko-KR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3200" b="1" u="sng" kern="0" spc="-11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 변경 사항</a:t>
            </a:r>
            <a:endParaRPr lang="ko-KR" altLang="en-US" sz="1100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just" fontAlgn="base">
              <a:lnSpc>
                <a:spcPct val="160000"/>
              </a:lnSpc>
            </a:pP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 ○ 변경심의대상</a:t>
            </a:r>
            <a:r>
              <a:rPr lang="en-US" altLang="ko-KR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: xx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동 </a:t>
            </a:r>
            <a:r>
              <a:rPr lang="en-US" altLang="ko-KR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xxx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번지</a:t>
            </a:r>
            <a:r>
              <a:rPr lang="en-US" altLang="ko-KR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, 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건축물 해체 허가에 관한 사항</a:t>
            </a:r>
            <a:endParaRPr lang="en-US" altLang="ko-KR" sz="2400" b="1" kern="0" dirty="0">
              <a:solidFill>
                <a:srgbClr val="000000"/>
              </a:solidFill>
              <a:latin typeface="휴먼명조"/>
              <a:ea typeface="휴먼명조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6E3EA53F-2855-45CC-9CB9-D579C9E802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919890"/>
              </p:ext>
            </p:extLst>
          </p:nvPr>
        </p:nvGraphicFramePr>
        <p:xfrm>
          <a:off x="430882" y="2357574"/>
          <a:ext cx="14293588" cy="8078368"/>
        </p:xfrm>
        <a:graphic>
          <a:graphicData uri="http://schemas.openxmlformats.org/drawingml/2006/table">
            <a:tbl>
              <a:tblPr/>
              <a:tblGrid>
                <a:gridCol w="842122">
                  <a:extLst>
                    <a:ext uri="{9D8B030D-6E8A-4147-A177-3AD203B41FA5}">
                      <a16:colId xmlns:a16="http://schemas.microsoft.com/office/drawing/2014/main" val="3094737117"/>
                    </a:ext>
                  </a:extLst>
                </a:gridCol>
                <a:gridCol w="5827445">
                  <a:extLst>
                    <a:ext uri="{9D8B030D-6E8A-4147-A177-3AD203B41FA5}">
                      <a16:colId xmlns:a16="http://schemas.microsoft.com/office/drawing/2014/main" val="409875749"/>
                    </a:ext>
                  </a:extLst>
                </a:gridCol>
                <a:gridCol w="5827445">
                  <a:extLst>
                    <a:ext uri="{9D8B030D-6E8A-4147-A177-3AD203B41FA5}">
                      <a16:colId xmlns:a16="http://schemas.microsoft.com/office/drawing/2014/main" val="2897276869"/>
                    </a:ext>
                  </a:extLst>
                </a:gridCol>
                <a:gridCol w="1796576">
                  <a:extLst>
                    <a:ext uri="{9D8B030D-6E8A-4147-A177-3AD203B41FA5}">
                      <a16:colId xmlns:a16="http://schemas.microsoft.com/office/drawing/2014/main" val="3520455650"/>
                    </a:ext>
                  </a:extLst>
                </a:gridCol>
              </a:tblGrid>
              <a:tr h="64853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변경 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변경 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비고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 </a:t>
                      </a: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Page 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등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765027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801104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934553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043464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25830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6133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6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9865751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7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6456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8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549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8781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7957306" y="522461"/>
            <a:ext cx="7020325" cy="361401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80710D-3D37-4EDD-9513-E4A975B9FF14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변경심의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2125F081-106E-4F56-B409-DEA69BA7C1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669327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615398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302776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변경 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변경 후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200 </a:t>
                      </a:r>
                      <a:r>
                        <a:rPr lang="ko-KR" altLang="en-US" sz="160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4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변경 내용에 대한 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942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4077585" y="9774920"/>
            <a:ext cx="648032" cy="720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80710D-3D37-4EDD-9513-E4A975B9FF14}"/>
              </a:ext>
            </a:extLst>
          </p:cNvPr>
          <p:cNvSpPr txBox="1"/>
          <p:nvPr/>
        </p:nvSpPr>
        <p:spPr>
          <a:xfrm>
            <a:off x="109714" y="378453"/>
            <a:ext cx="8135582" cy="592206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변경심의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F3393BB8-2B68-4CAE-B6D4-B316D2A78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337978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60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59164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변경 내용에 대한 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7E0E2E3-C3F9-4E68-A206-F0BFF3987549}"/>
              </a:ext>
            </a:extLst>
          </p:cNvPr>
          <p:cNvSpPr txBox="1"/>
          <p:nvPr/>
        </p:nvSpPr>
        <p:spPr>
          <a:xfrm>
            <a:off x="7957306" y="522461"/>
            <a:ext cx="7020325" cy="361401"/>
          </a:xfrm>
          <a:prstGeom prst="rect">
            <a:avLst/>
          </a:prstGeom>
          <a:noFill/>
        </p:spPr>
        <p:txBody>
          <a:bodyPr wrap="square" lIns="129306" tIns="64653" rIns="129306" bIns="64653" rtlCol="0">
            <a:spAutoFit/>
          </a:bodyPr>
          <a:lstStyle/>
          <a:p>
            <a:pPr algn="r">
              <a:defRPr/>
            </a:pPr>
            <a:r>
              <a:rPr lang="ko-KR" altLang="en-US" sz="1500" b="1" dirty="0" err="1">
                <a:latin typeface="+mj-ea"/>
                <a:ea typeface="+mj-ea"/>
              </a:rPr>
              <a:t>검단구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</a:t>
            </a:r>
            <a:r>
              <a:rPr lang="ko-KR" altLang="en-US" sz="1500" b="1" dirty="0" err="1">
                <a:latin typeface="+mj-ea"/>
                <a:ea typeface="+mj-ea"/>
              </a:rPr>
              <a:t>건축해체분야</a:t>
            </a:r>
            <a:r>
              <a:rPr lang="ko-KR" altLang="en-US" sz="1500" b="1" dirty="0">
                <a:latin typeface="+mj-ea"/>
                <a:ea typeface="+mj-ea"/>
              </a:rPr>
              <a:t> 전문위원회</a:t>
            </a:r>
          </a:p>
        </p:txBody>
      </p:sp>
    </p:spTree>
    <p:extLst>
      <p:ext uri="{BB962C8B-B14F-4D97-AF65-F5344CB8AC3E}">
        <p14:creationId xmlns:p14="http://schemas.microsoft.com/office/powerpoint/2010/main" val="1889248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24393</TotalTime>
  <Words>303</Words>
  <Application>Microsoft Office PowerPoint</Application>
  <PresentationFormat>사용자 지정</PresentationFormat>
  <Paragraphs>76</Paragraphs>
  <Slides>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7" baseType="lpstr">
      <vt:lpstr>HY견명조</vt:lpstr>
      <vt:lpstr>HY헤드라인M</vt:lpstr>
      <vt:lpstr>맑은 고딕</vt:lpstr>
      <vt:lpstr>바탕</vt:lpstr>
      <vt:lpstr>함초롬돋움</vt:lpstr>
      <vt:lpstr>함초롬바탕</vt:lpstr>
      <vt:lpstr>휴먼고딕</vt:lpstr>
      <vt:lpstr>휴먼명조</vt:lpstr>
      <vt:lpstr>휴먼모음T</vt:lpstr>
      <vt:lpstr>Arial</vt:lpstr>
      <vt:lpstr>Impact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성동구 성수동 2가 지식산업센터 신축공사</dc:title>
  <dc:creator>user</dc:creator>
  <cp:lastModifiedBy>User</cp:lastModifiedBy>
  <cp:revision>1581</cp:revision>
  <cp:lastPrinted>2021-10-14T01:36:56Z</cp:lastPrinted>
  <dcterms:created xsi:type="dcterms:W3CDTF">2015-10-14T07:40:08Z</dcterms:created>
  <dcterms:modified xsi:type="dcterms:W3CDTF">2026-08-14T05:00:06Z</dcterms:modified>
</cp:coreProperties>
</file>