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30"/>
  </p:notesMasterIdLst>
  <p:handoutMasterIdLst>
    <p:handoutMasterId r:id="rId31"/>
  </p:handoutMasterIdLst>
  <p:sldIdLst>
    <p:sldId id="749" r:id="rId2"/>
    <p:sldId id="527" r:id="rId3"/>
    <p:sldId id="723" r:id="rId4"/>
    <p:sldId id="748" r:id="rId5"/>
    <p:sldId id="745" r:id="rId6"/>
    <p:sldId id="703" r:id="rId7"/>
    <p:sldId id="725" r:id="rId8"/>
    <p:sldId id="724" r:id="rId9"/>
    <p:sldId id="746" r:id="rId10"/>
    <p:sldId id="726" r:id="rId11"/>
    <p:sldId id="727" r:id="rId12"/>
    <p:sldId id="728" r:id="rId13"/>
    <p:sldId id="729" r:id="rId14"/>
    <p:sldId id="730" r:id="rId15"/>
    <p:sldId id="731" r:id="rId16"/>
    <p:sldId id="732" r:id="rId17"/>
    <p:sldId id="733" r:id="rId18"/>
    <p:sldId id="734" r:id="rId19"/>
    <p:sldId id="743" r:id="rId20"/>
    <p:sldId id="747" r:id="rId21"/>
    <p:sldId id="735" r:id="rId22"/>
    <p:sldId id="741" r:id="rId23"/>
    <p:sldId id="736" r:id="rId24"/>
    <p:sldId id="737" r:id="rId25"/>
    <p:sldId id="742" r:id="rId26"/>
    <p:sldId id="738" r:id="rId27"/>
    <p:sldId id="739" r:id="rId28"/>
    <p:sldId id="740" r:id="rId29"/>
  </p:sldIdLst>
  <p:sldSz cx="15122525" cy="10693400"/>
  <p:notesSz cx="6797675" cy="9926638"/>
  <p:defaultTextStyle>
    <a:defPPr>
      <a:defRPr lang="ko-KR"/>
    </a:defPPr>
    <a:lvl1pPr marL="0" algn="l" defTabSz="1475090" rtl="0" eaLnBrk="1" latinLnBrk="1" hangingPunct="1">
      <a:defRPr sz="3000" kern="1200">
        <a:solidFill>
          <a:schemeClr val="tx1"/>
        </a:solidFill>
        <a:latin typeface="+mn-lt"/>
        <a:ea typeface="+mn-ea"/>
        <a:cs typeface="+mn-cs"/>
      </a:defRPr>
    </a:lvl1pPr>
    <a:lvl2pPr marL="737545" algn="l" defTabSz="1475090" rtl="0" eaLnBrk="1" latinLnBrk="1" hangingPunct="1">
      <a:defRPr sz="3000" kern="1200">
        <a:solidFill>
          <a:schemeClr val="tx1"/>
        </a:solidFill>
        <a:latin typeface="+mn-lt"/>
        <a:ea typeface="+mn-ea"/>
        <a:cs typeface="+mn-cs"/>
      </a:defRPr>
    </a:lvl2pPr>
    <a:lvl3pPr marL="1475090" algn="l" defTabSz="1475090" rtl="0" eaLnBrk="1" latinLnBrk="1" hangingPunct="1">
      <a:defRPr sz="3000" kern="1200">
        <a:solidFill>
          <a:schemeClr val="tx1"/>
        </a:solidFill>
        <a:latin typeface="+mn-lt"/>
        <a:ea typeface="+mn-ea"/>
        <a:cs typeface="+mn-cs"/>
      </a:defRPr>
    </a:lvl3pPr>
    <a:lvl4pPr marL="2212635" algn="l" defTabSz="1475090" rtl="0" eaLnBrk="1" latinLnBrk="1" hangingPunct="1">
      <a:defRPr sz="3000" kern="1200">
        <a:solidFill>
          <a:schemeClr val="tx1"/>
        </a:solidFill>
        <a:latin typeface="+mn-lt"/>
        <a:ea typeface="+mn-ea"/>
        <a:cs typeface="+mn-cs"/>
      </a:defRPr>
    </a:lvl4pPr>
    <a:lvl5pPr marL="2950180" algn="l" defTabSz="1475090" rtl="0" eaLnBrk="1" latinLnBrk="1" hangingPunct="1">
      <a:defRPr sz="3000" kern="1200">
        <a:solidFill>
          <a:schemeClr val="tx1"/>
        </a:solidFill>
        <a:latin typeface="+mn-lt"/>
        <a:ea typeface="+mn-ea"/>
        <a:cs typeface="+mn-cs"/>
      </a:defRPr>
    </a:lvl5pPr>
    <a:lvl6pPr marL="3687724" algn="l" defTabSz="1475090" rtl="0" eaLnBrk="1" latinLnBrk="1" hangingPunct="1">
      <a:defRPr sz="3000" kern="1200">
        <a:solidFill>
          <a:schemeClr val="tx1"/>
        </a:solidFill>
        <a:latin typeface="+mn-lt"/>
        <a:ea typeface="+mn-ea"/>
        <a:cs typeface="+mn-cs"/>
      </a:defRPr>
    </a:lvl6pPr>
    <a:lvl7pPr marL="4425269" algn="l" defTabSz="1475090" rtl="0" eaLnBrk="1" latinLnBrk="1" hangingPunct="1">
      <a:defRPr sz="3000" kern="1200">
        <a:solidFill>
          <a:schemeClr val="tx1"/>
        </a:solidFill>
        <a:latin typeface="+mn-lt"/>
        <a:ea typeface="+mn-ea"/>
        <a:cs typeface="+mn-cs"/>
      </a:defRPr>
    </a:lvl7pPr>
    <a:lvl8pPr marL="5162814" algn="l" defTabSz="1475090" rtl="0" eaLnBrk="1" latinLnBrk="1" hangingPunct="1">
      <a:defRPr sz="3000" kern="1200">
        <a:solidFill>
          <a:schemeClr val="tx1"/>
        </a:solidFill>
        <a:latin typeface="+mn-lt"/>
        <a:ea typeface="+mn-ea"/>
        <a:cs typeface="+mn-cs"/>
      </a:defRPr>
    </a:lvl8pPr>
    <a:lvl9pPr marL="5900359" algn="l" defTabSz="1475090" rtl="0" eaLnBrk="1" latinLnBrk="1" hangingPunct="1">
      <a:defRPr sz="30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3708" userDrawn="1">
          <p15:clr>
            <a:srgbClr val="A4A3A4"/>
          </p15:clr>
        </p15:guide>
        <p15:guide id="8" pos="2563" userDrawn="1">
          <p15:clr>
            <a:srgbClr val="A4A3A4"/>
          </p15:clr>
        </p15:guide>
        <p15:guide id="9" pos="2994" userDrawn="1">
          <p15:clr>
            <a:srgbClr val="A4A3A4"/>
          </p15:clr>
        </p15:guide>
        <p15:guide id="10" pos="3969" userDrawn="1">
          <p15:clr>
            <a:srgbClr val="A4A3A4"/>
          </p15:clr>
        </p15:guide>
        <p15:guide id="12" pos="7417" userDrawn="1">
          <p15:clr>
            <a:srgbClr val="A4A3A4"/>
          </p15:clr>
        </p15:guide>
        <p15:guide id="20" pos="1973" userDrawn="1">
          <p15:clr>
            <a:srgbClr val="A4A3A4"/>
          </p15:clr>
        </p15:guide>
        <p15:guide id="21" pos="6691" userDrawn="1">
          <p15:clr>
            <a:srgbClr val="A4A3A4"/>
          </p15:clr>
        </p15:guide>
        <p15:guide id="22" pos="6192" userDrawn="1">
          <p15:clr>
            <a:srgbClr val="A4A3A4"/>
          </p15:clr>
        </p15:guide>
        <p15:guide id="23" pos="3320" userDrawn="1">
          <p15:clr>
            <a:srgbClr val="A4A3A4"/>
          </p15:clr>
        </p15:guide>
        <p15:guide id="24" pos="4423" userDrawn="1">
          <p15:clr>
            <a:srgbClr val="A4A3A4"/>
          </p15:clr>
        </p15:guide>
        <p15:guide id="25" pos="4832" userDrawn="1">
          <p15:clr>
            <a:srgbClr val="A4A3A4"/>
          </p15:clr>
        </p15:guide>
        <p15:guide id="26" pos="5256" userDrawn="1">
          <p15:clr>
            <a:srgbClr val="A4A3A4"/>
          </p15:clr>
        </p15:guide>
        <p15:guide id="27" pos="5712" userDrawn="1">
          <p15:clr>
            <a:srgbClr val="A4A3A4"/>
          </p15:clr>
        </p15:guide>
        <p15:guide id="28" pos="763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4"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2662"/>
    <a:srgbClr val="DFDFE1"/>
    <a:srgbClr val="DEDEDE"/>
    <a:srgbClr val="DFDFDF"/>
    <a:srgbClr val="172A76"/>
    <a:srgbClr val="E6E6E6"/>
    <a:srgbClr val="0101FE"/>
    <a:srgbClr val="137AE3"/>
    <a:srgbClr val="127BE4"/>
    <a:srgbClr val="117B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75" autoAdjust="0"/>
    <p:restoredTop sz="95521" autoAdjust="0"/>
  </p:normalViewPr>
  <p:slideViewPr>
    <p:cSldViewPr>
      <p:cViewPr varScale="1">
        <p:scale>
          <a:sx n="70" d="100"/>
          <a:sy n="70" d="100"/>
        </p:scale>
        <p:origin x="1776" y="60"/>
      </p:cViewPr>
      <p:guideLst>
        <p:guide orient="horz" pos="3708"/>
        <p:guide pos="2563"/>
        <p:guide pos="2994"/>
        <p:guide pos="3969"/>
        <p:guide pos="7417"/>
        <p:guide pos="1973"/>
        <p:guide pos="6691"/>
        <p:guide pos="6192"/>
        <p:guide pos="3320"/>
        <p:guide pos="4423"/>
        <p:guide pos="4832"/>
        <p:guide pos="5256"/>
        <p:guide pos="5712"/>
        <p:guide pos="7632"/>
      </p:guideLst>
    </p:cSldViewPr>
  </p:slideViewPr>
  <p:notesTextViewPr>
    <p:cViewPr>
      <p:scale>
        <a:sx n="75" d="100"/>
        <a:sy n="75" d="100"/>
      </p:scale>
      <p:origin x="0" y="0"/>
    </p:cViewPr>
  </p:notesTextViewPr>
  <p:notesViewPr>
    <p:cSldViewPr>
      <p:cViewPr>
        <p:scale>
          <a:sx n="25" d="100"/>
          <a:sy n="25" d="100"/>
        </p:scale>
        <p:origin x="5178" y="1776"/>
      </p:cViewPr>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9" y="6"/>
            <a:ext cx="2945550" cy="497922"/>
          </a:xfrm>
          <a:prstGeom prst="rect">
            <a:avLst/>
          </a:prstGeom>
        </p:spPr>
        <p:txBody>
          <a:bodyPr vert="horz" lIns="62869" tIns="31435" rIns="62869" bIns="31435" rtlCol="0"/>
          <a:lstStyle>
            <a:lvl1pPr algn="l">
              <a:defRPr sz="900"/>
            </a:lvl1pPr>
          </a:lstStyle>
          <a:p>
            <a:endParaRPr lang="ko-KR" altLang="en-US"/>
          </a:p>
        </p:txBody>
      </p:sp>
      <p:sp>
        <p:nvSpPr>
          <p:cNvPr id="3" name="날짜 개체 틀 2"/>
          <p:cNvSpPr>
            <a:spLocks noGrp="1"/>
          </p:cNvSpPr>
          <p:nvPr>
            <p:ph type="dt" sz="quarter" idx="1"/>
          </p:nvPr>
        </p:nvSpPr>
        <p:spPr>
          <a:xfrm>
            <a:off x="3849958" y="6"/>
            <a:ext cx="2946636" cy="497922"/>
          </a:xfrm>
          <a:prstGeom prst="rect">
            <a:avLst/>
          </a:prstGeom>
        </p:spPr>
        <p:txBody>
          <a:bodyPr vert="horz" lIns="62869" tIns="31435" rIns="62869" bIns="31435" rtlCol="0"/>
          <a:lstStyle>
            <a:lvl1pPr algn="r">
              <a:defRPr sz="900"/>
            </a:lvl1pPr>
          </a:lstStyle>
          <a:p>
            <a:fld id="{CC4873F2-02D5-4478-94E4-76154AB3BB9C}" type="datetimeFigureOut">
              <a:rPr lang="ko-KR" altLang="en-US" smtClean="0"/>
              <a:pPr/>
              <a:t>2026-08-14</a:t>
            </a:fld>
            <a:endParaRPr lang="ko-KR" altLang="en-US"/>
          </a:p>
        </p:txBody>
      </p:sp>
      <p:sp>
        <p:nvSpPr>
          <p:cNvPr id="4" name="바닥글 개체 틀 3"/>
          <p:cNvSpPr>
            <a:spLocks noGrp="1"/>
          </p:cNvSpPr>
          <p:nvPr>
            <p:ph type="ftr" sz="quarter" idx="2"/>
          </p:nvPr>
        </p:nvSpPr>
        <p:spPr>
          <a:xfrm>
            <a:off x="9" y="9428720"/>
            <a:ext cx="2945550" cy="497922"/>
          </a:xfrm>
          <a:prstGeom prst="rect">
            <a:avLst/>
          </a:prstGeom>
        </p:spPr>
        <p:txBody>
          <a:bodyPr vert="horz" lIns="62869" tIns="31435" rIns="62869" bIns="31435" rtlCol="0" anchor="b"/>
          <a:lstStyle>
            <a:lvl1pPr algn="l">
              <a:defRPr sz="900"/>
            </a:lvl1pPr>
          </a:lstStyle>
          <a:p>
            <a:endParaRPr lang="ko-KR" altLang="en-US"/>
          </a:p>
        </p:txBody>
      </p:sp>
      <p:sp>
        <p:nvSpPr>
          <p:cNvPr id="5" name="슬라이드 번호 개체 틀 4"/>
          <p:cNvSpPr>
            <a:spLocks noGrp="1"/>
          </p:cNvSpPr>
          <p:nvPr>
            <p:ph type="sldNum" sz="quarter" idx="3"/>
          </p:nvPr>
        </p:nvSpPr>
        <p:spPr>
          <a:xfrm>
            <a:off x="3849958" y="9428720"/>
            <a:ext cx="2946636" cy="497922"/>
          </a:xfrm>
          <a:prstGeom prst="rect">
            <a:avLst/>
          </a:prstGeom>
        </p:spPr>
        <p:txBody>
          <a:bodyPr vert="horz" lIns="62869" tIns="31435" rIns="62869" bIns="31435" rtlCol="0" anchor="b"/>
          <a:lstStyle>
            <a:lvl1pPr algn="r">
              <a:defRPr sz="900"/>
            </a:lvl1pPr>
          </a:lstStyle>
          <a:p>
            <a:fld id="{3AA84A41-B797-4944-81D3-A56E6522ADE7}" type="slidenum">
              <a:rPr lang="ko-KR" altLang="en-US" smtClean="0"/>
              <a:pPr/>
              <a:t>‹#›</a:t>
            </a:fld>
            <a:endParaRPr lang="ko-KR" altLang="en-US"/>
          </a:p>
        </p:txBody>
      </p:sp>
    </p:spTree>
    <p:extLst>
      <p:ext uri="{BB962C8B-B14F-4D97-AF65-F5344CB8AC3E}">
        <p14:creationId xmlns:p14="http://schemas.microsoft.com/office/powerpoint/2010/main" val="37171981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1" y="11"/>
            <a:ext cx="2945550" cy="496824"/>
          </a:xfrm>
          <a:prstGeom prst="rect">
            <a:avLst/>
          </a:prstGeom>
        </p:spPr>
        <p:txBody>
          <a:bodyPr vert="horz" lIns="62835" tIns="31416" rIns="62835" bIns="31416" rtlCol="0"/>
          <a:lstStyle>
            <a:lvl1pPr algn="l">
              <a:defRPr sz="900"/>
            </a:lvl1pPr>
          </a:lstStyle>
          <a:p>
            <a:endParaRPr lang="ko-KR" altLang="en-US"/>
          </a:p>
        </p:txBody>
      </p:sp>
      <p:sp>
        <p:nvSpPr>
          <p:cNvPr id="3" name="날짜 개체 틀 2"/>
          <p:cNvSpPr>
            <a:spLocks noGrp="1"/>
          </p:cNvSpPr>
          <p:nvPr>
            <p:ph type="dt" idx="1"/>
          </p:nvPr>
        </p:nvSpPr>
        <p:spPr>
          <a:xfrm>
            <a:off x="3849964" y="11"/>
            <a:ext cx="2946636" cy="496824"/>
          </a:xfrm>
          <a:prstGeom prst="rect">
            <a:avLst/>
          </a:prstGeom>
        </p:spPr>
        <p:txBody>
          <a:bodyPr vert="horz" lIns="62835" tIns="31416" rIns="62835" bIns="31416" rtlCol="0"/>
          <a:lstStyle>
            <a:lvl1pPr algn="r">
              <a:defRPr sz="900"/>
            </a:lvl1pPr>
          </a:lstStyle>
          <a:p>
            <a:fld id="{2B46C3B9-7491-4135-A035-74BF35DC7A4D}" type="datetimeFigureOut">
              <a:rPr lang="ko-KR" altLang="en-US" smtClean="0"/>
              <a:pPr/>
              <a:t>2026-08-14</a:t>
            </a:fld>
            <a:endParaRPr lang="ko-KR" altLang="en-US"/>
          </a:p>
        </p:txBody>
      </p:sp>
      <p:sp>
        <p:nvSpPr>
          <p:cNvPr id="4" name="슬라이드 이미지 개체 틀 3"/>
          <p:cNvSpPr>
            <a:spLocks noGrp="1" noRot="1" noChangeAspect="1"/>
          </p:cNvSpPr>
          <p:nvPr>
            <p:ph type="sldImg" idx="2"/>
          </p:nvPr>
        </p:nvSpPr>
        <p:spPr>
          <a:xfrm>
            <a:off x="769938" y="746125"/>
            <a:ext cx="5257800" cy="3719513"/>
          </a:xfrm>
          <a:prstGeom prst="rect">
            <a:avLst/>
          </a:prstGeom>
          <a:noFill/>
          <a:ln w="12700">
            <a:solidFill>
              <a:prstClr val="black"/>
            </a:solidFill>
          </a:ln>
        </p:spPr>
        <p:txBody>
          <a:bodyPr vert="horz" lIns="62835" tIns="31416" rIns="62835" bIns="31416" rtlCol="0" anchor="ctr"/>
          <a:lstStyle/>
          <a:p>
            <a:endParaRPr lang="ko-KR" altLang="en-US"/>
          </a:p>
        </p:txBody>
      </p:sp>
      <p:sp>
        <p:nvSpPr>
          <p:cNvPr id="5" name="슬라이드 노트 개체 틀 4"/>
          <p:cNvSpPr>
            <a:spLocks noGrp="1"/>
          </p:cNvSpPr>
          <p:nvPr>
            <p:ph type="body" sz="quarter" idx="3"/>
          </p:nvPr>
        </p:nvSpPr>
        <p:spPr>
          <a:xfrm>
            <a:off x="679662" y="4714913"/>
            <a:ext cx="5438358" cy="4467042"/>
          </a:xfrm>
          <a:prstGeom prst="rect">
            <a:avLst/>
          </a:prstGeom>
        </p:spPr>
        <p:txBody>
          <a:bodyPr vert="horz" lIns="62835" tIns="31416" rIns="62835" bIns="31416"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11" y="9428728"/>
            <a:ext cx="2945550" cy="495729"/>
          </a:xfrm>
          <a:prstGeom prst="rect">
            <a:avLst/>
          </a:prstGeom>
        </p:spPr>
        <p:txBody>
          <a:bodyPr vert="horz" lIns="62835" tIns="31416" rIns="62835" bIns="31416" rtlCol="0" anchor="b"/>
          <a:lstStyle>
            <a:lvl1pPr algn="l">
              <a:defRPr sz="900"/>
            </a:lvl1pPr>
          </a:lstStyle>
          <a:p>
            <a:endParaRPr lang="ko-KR" altLang="en-US"/>
          </a:p>
        </p:txBody>
      </p:sp>
      <p:sp>
        <p:nvSpPr>
          <p:cNvPr id="7" name="슬라이드 번호 개체 틀 6"/>
          <p:cNvSpPr>
            <a:spLocks noGrp="1"/>
          </p:cNvSpPr>
          <p:nvPr>
            <p:ph type="sldNum" sz="quarter" idx="5"/>
          </p:nvPr>
        </p:nvSpPr>
        <p:spPr>
          <a:xfrm>
            <a:off x="3849964" y="9428728"/>
            <a:ext cx="2946636" cy="495729"/>
          </a:xfrm>
          <a:prstGeom prst="rect">
            <a:avLst/>
          </a:prstGeom>
        </p:spPr>
        <p:txBody>
          <a:bodyPr vert="horz" lIns="62835" tIns="31416" rIns="62835" bIns="31416" rtlCol="0" anchor="b"/>
          <a:lstStyle>
            <a:lvl1pPr algn="r">
              <a:defRPr sz="900"/>
            </a:lvl1pPr>
          </a:lstStyle>
          <a:p>
            <a:fld id="{ADA85C7F-8BBE-4350-927B-6E332E128F51}" type="slidenum">
              <a:rPr lang="ko-KR" altLang="en-US" smtClean="0"/>
              <a:pPr/>
              <a:t>‹#›</a:t>
            </a:fld>
            <a:endParaRPr lang="ko-KR" altLang="en-US"/>
          </a:p>
        </p:txBody>
      </p:sp>
    </p:spTree>
    <p:extLst>
      <p:ext uri="{BB962C8B-B14F-4D97-AF65-F5344CB8AC3E}">
        <p14:creationId xmlns:p14="http://schemas.microsoft.com/office/powerpoint/2010/main" val="3738987777"/>
      </p:ext>
    </p:extLst>
  </p:cSld>
  <p:clrMap bg1="lt1" tx1="dk1" bg2="lt2" tx2="dk2" accent1="accent1" accent2="accent2" accent3="accent3" accent4="accent4" accent5="accent5" accent6="accent6" hlink="hlink" folHlink="folHlink"/>
  <p:hf hdr="0" ftr="0" dt="0"/>
  <p:notesStyle>
    <a:lvl1pPr marL="0" algn="l" defTabSz="1475090" rtl="0" eaLnBrk="1" latinLnBrk="1" hangingPunct="1">
      <a:defRPr sz="2000" kern="1200">
        <a:solidFill>
          <a:schemeClr val="tx1"/>
        </a:solidFill>
        <a:latin typeface="+mn-lt"/>
        <a:ea typeface="+mn-ea"/>
        <a:cs typeface="+mn-cs"/>
      </a:defRPr>
    </a:lvl1pPr>
    <a:lvl2pPr marL="737545" algn="l" defTabSz="1475090" rtl="0" eaLnBrk="1" latinLnBrk="1" hangingPunct="1">
      <a:defRPr sz="2000" kern="1200">
        <a:solidFill>
          <a:schemeClr val="tx1"/>
        </a:solidFill>
        <a:latin typeface="+mn-lt"/>
        <a:ea typeface="+mn-ea"/>
        <a:cs typeface="+mn-cs"/>
      </a:defRPr>
    </a:lvl2pPr>
    <a:lvl3pPr marL="1475090" algn="l" defTabSz="1475090" rtl="0" eaLnBrk="1" latinLnBrk="1" hangingPunct="1">
      <a:defRPr sz="2000" kern="1200">
        <a:solidFill>
          <a:schemeClr val="tx1"/>
        </a:solidFill>
        <a:latin typeface="+mn-lt"/>
        <a:ea typeface="+mn-ea"/>
        <a:cs typeface="+mn-cs"/>
      </a:defRPr>
    </a:lvl3pPr>
    <a:lvl4pPr marL="2212635" algn="l" defTabSz="1475090" rtl="0" eaLnBrk="1" latinLnBrk="1" hangingPunct="1">
      <a:defRPr sz="2000" kern="1200">
        <a:solidFill>
          <a:schemeClr val="tx1"/>
        </a:solidFill>
        <a:latin typeface="+mn-lt"/>
        <a:ea typeface="+mn-ea"/>
        <a:cs typeface="+mn-cs"/>
      </a:defRPr>
    </a:lvl4pPr>
    <a:lvl5pPr marL="2950180" algn="l" defTabSz="1475090" rtl="0" eaLnBrk="1" latinLnBrk="1" hangingPunct="1">
      <a:defRPr sz="2000" kern="1200">
        <a:solidFill>
          <a:schemeClr val="tx1"/>
        </a:solidFill>
        <a:latin typeface="+mn-lt"/>
        <a:ea typeface="+mn-ea"/>
        <a:cs typeface="+mn-cs"/>
      </a:defRPr>
    </a:lvl5pPr>
    <a:lvl6pPr marL="3687724" algn="l" defTabSz="1475090" rtl="0" eaLnBrk="1" latinLnBrk="1" hangingPunct="1">
      <a:defRPr sz="2000" kern="1200">
        <a:solidFill>
          <a:schemeClr val="tx1"/>
        </a:solidFill>
        <a:latin typeface="+mn-lt"/>
        <a:ea typeface="+mn-ea"/>
        <a:cs typeface="+mn-cs"/>
      </a:defRPr>
    </a:lvl6pPr>
    <a:lvl7pPr marL="4425269" algn="l" defTabSz="1475090" rtl="0" eaLnBrk="1" latinLnBrk="1" hangingPunct="1">
      <a:defRPr sz="2000" kern="1200">
        <a:solidFill>
          <a:schemeClr val="tx1"/>
        </a:solidFill>
        <a:latin typeface="+mn-lt"/>
        <a:ea typeface="+mn-ea"/>
        <a:cs typeface="+mn-cs"/>
      </a:defRPr>
    </a:lvl7pPr>
    <a:lvl8pPr marL="5162814" algn="l" defTabSz="1475090" rtl="0" eaLnBrk="1" latinLnBrk="1" hangingPunct="1">
      <a:defRPr sz="2000" kern="1200">
        <a:solidFill>
          <a:schemeClr val="tx1"/>
        </a:solidFill>
        <a:latin typeface="+mn-lt"/>
        <a:ea typeface="+mn-ea"/>
        <a:cs typeface="+mn-cs"/>
      </a:defRPr>
    </a:lvl8pPr>
    <a:lvl9pPr marL="5900359" algn="l" defTabSz="1475090" rtl="0" eaLnBrk="1" latinLnBrk="1"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fld id="{ADA85C7F-8BBE-4350-927B-6E332E128F51}" type="slidenum">
              <a:rPr lang="ko-KR" altLang="en-US" smtClean="0"/>
              <a:pPr/>
              <a:t>0</a:t>
            </a:fld>
            <a:endParaRPr lang="ko-KR" altLang="en-US"/>
          </a:p>
        </p:txBody>
      </p:sp>
    </p:spTree>
    <p:extLst>
      <p:ext uri="{BB962C8B-B14F-4D97-AF65-F5344CB8AC3E}">
        <p14:creationId xmlns:p14="http://schemas.microsoft.com/office/powerpoint/2010/main" val="1124724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1</a:t>
            </a:fld>
            <a:endParaRPr lang="ko-KR" altLang="en-US"/>
          </a:p>
        </p:txBody>
      </p:sp>
    </p:spTree>
    <p:extLst>
      <p:ext uri="{BB962C8B-B14F-4D97-AF65-F5344CB8AC3E}">
        <p14:creationId xmlns:p14="http://schemas.microsoft.com/office/powerpoint/2010/main" val="1805870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2</a:t>
            </a:fld>
            <a:endParaRPr lang="ko-KR" altLang="en-US"/>
          </a:p>
        </p:txBody>
      </p:sp>
    </p:spTree>
    <p:extLst>
      <p:ext uri="{BB962C8B-B14F-4D97-AF65-F5344CB8AC3E}">
        <p14:creationId xmlns:p14="http://schemas.microsoft.com/office/powerpoint/2010/main" val="1805870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3</a:t>
            </a:fld>
            <a:endParaRPr lang="ko-KR" altLang="en-US"/>
          </a:p>
        </p:txBody>
      </p:sp>
    </p:spTree>
    <p:extLst>
      <p:ext uri="{BB962C8B-B14F-4D97-AF65-F5344CB8AC3E}">
        <p14:creationId xmlns:p14="http://schemas.microsoft.com/office/powerpoint/2010/main" val="14780774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40" name="그림 39">
            <a:extLst>
              <a:ext uri="{FF2B5EF4-FFF2-40B4-BE49-F238E27FC236}">
                <a16:creationId xmlns:a16="http://schemas.microsoft.com/office/drawing/2014/main" id="{ADA304EA-F82D-4757-A151-23C9018D1B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9" y="0"/>
            <a:ext cx="15103771" cy="10693400"/>
          </a:xfrm>
          <a:prstGeom prst="rect">
            <a:avLst/>
          </a:prstGeom>
        </p:spPr>
      </p:pic>
      <p:sp>
        <p:nvSpPr>
          <p:cNvPr id="8" name="직사각형 7">
            <a:extLst>
              <a:ext uri="{FF2B5EF4-FFF2-40B4-BE49-F238E27FC236}">
                <a16:creationId xmlns:a16="http://schemas.microsoft.com/office/drawing/2014/main" id="{D0D4F40B-9B82-46D4-9475-A376E9A5AE8A}"/>
              </a:ext>
            </a:extLst>
          </p:cNvPr>
          <p:cNvSpPr/>
          <p:nvPr userDrawn="1"/>
        </p:nvSpPr>
        <p:spPr>
          <a:xfrm>
            <a:off x="0" y="925345"/>
            <a:ext cx="15141236" cy="9761080"/>
          </a:xfrm>
          <a:prstGeom prst="rect">
            <a:avLst/>
          </a:prstGeom>
          <a:gradFill flip="none" rotWithShape="1">
            <a:gsLst>
              <a:gs pos="0">
                <a:schemeClr val="bg1">
                  <a:alpha val="36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231"/>
          </a:p>
        </p:txBody>
      </p:sp>
      <p:sp>
        <p:nvSpPr>
          <p:cNvPr id="11" name="제목 1">
            <a:extLst>
              <a:ext uri="{FF2B5EF4-FFF2-40B4-BE49-F238E27FC236}">
                <a16:creationId xmlns:a16="http://schemas.microsoft.com/office/drawing/2014/main" id="{B841B154-2162-4A6B-B8AA-F368DB80AEA5}"/>
              </a:ext>
            </a:extLst>
          </p:cNvPr>
          <p:cNvSpPr>
            <a:spLocks noGrp="1"/>
          </p:cNvSpPr>
          <p:nvPr>
            <p:ph type="ctrTitle"/>
          </p:nvPr>
        </p:nvSpPr>
        <p:spPr>
          <a:xfrm>
            <a:off x="1134190" y="3321892"/>
            <a:ext cx="12854146" cy="2292150"/>
          </a:xfrm>
        </p:spPr>
        <p:txBody>
          <a:bodyPr/>
          <a:lstStyle/>
          <a:p>
            <a:r>
              <a:rPr lang="ko-KR" altLang="en-US"/>
              <a:t>마스터 제목 스타일 편집</a:t>
            </a:r>
          </a:p>
        </p:txBody>
      </p:sp>
      <p:sp>
        <p:nvSpPr>
          <p:cNvPr id="12" name="부제목 2">
            <a:extLst>
              <a:ext uri="{FF2B5EF4-FFF2-40B4-BE49-F238E27FC236}">
                <a16:creationId xmlns:a16="http://schemas.microsoft.com/office/drawing/2014/main" id="{3D02C3F5-29F2-4374-A527-42040D5EC406}"/>
              </a:ext>
            </a:extLst>
          </p:cNvPr>
          <p:cNvSpPr>
            <a:spLocks noGrp="1"/>
          </p:cNvSpPr>
          <p:nvPr>
            <p:ph type="subTitle" idx="1"/>
          </p:nvPr>
        </p:nvSpPr>
        <p:spPr>
          <a:xfrm>
            <a:off x="2268379" y="6059593"/>
            <a:ext cx="10585768" cy="2732758"/>
          </a:xfrm>
        </p:spPr>
        <p:txBody>
          <a:bodyPr/>
          <a:lstStyle>
            <a:lvl1pPr marL="0" indent="0" algn="ctr">
              <a:buNone/>
              <a:defRPr>
                <a:solidFill>
                  <a:schemeClr val="tx1">
                    <a:tint val="75000"/>
                  </a:schemeClr>
                </a:solidFill>
              </a:defRPr>
            </a:lvl1pPr>
            <a:lvl2pPr marL="697995" indent="0" algn="ctr">
              <a:buNone/>
              <a:defRPr>
                <a:solidFill>
                  <a:schemeClr val="tx1">
                    <a:tint val="75000"/>
                  </a:schemeClr>
                </a:solidFill>
              </a:defRPr>
            </a:lvl2pPr>
            <a:lvl3pPr marL="1395992" indent="0" algn="ctr">
              <a:buNone/>
              <a:defRPr>
                <a:solidFill>
                  <a:schemeClr val="tx1">
                    <a:tint val="75000"/>
                  </a:schemeClr>
                </a:solidFill>
              </a:defRPr>
            </a:lvl3pPr>
            <a:lvl4pPr marL="2093987" indent="0" algn="ctr">
              <a:buNone/>
              <a:defRPr>
                <a:solidFill>
                  <a:schemeClr val="tx1">
                    <a:tint val="75000"/>
                  </a:schemeClr>
                </a:solidFill>
              </a:defRPr>
            </a:lvl4pPr>
            <a:lvl5pPr marL="2791984" indent="0" algn="ctr">
              <a:buNone/>
              <a:defRPr>
                <a:solidFill>
                  <a:schemeClr val="tx1">
                    <a:tint val="75000"/>
                  </a:schemeClr>
                </a:solidFill>
              </a:defRPr>
            </a:lvl5pPr>
            <a:lvl6pPr marL="3489981" indent="0" algn="ctr">
              <a:buNone/>
              <a:defRPr>
                <a:solidFill>
                  <a:schemeClr val="tx1">
                    <a:tint val="75000"/>
                  </a:schemeClr>
                </a:solidFill>
              </a:defRPr>
            </a:lvl6pPr>
            <a:lvl7pPr marL="4187976" indent="0" algn="ctr">
              <a:buNone/>
              <a:defRPr>
                <a:solidFill>
                  <a:schemeClr val="tx1">
                    <a:tint val="75000"/>
                  </a:schemeClr>
                </a:solidFill>
              </a:defRPr>
            </a:lvl7pPr>
            <a:lvl8pPr marL="4885972" indent="0" algn="ctr">
              <a:buNone/>
              <a:defRPr>
                <a:solidFill>
                  <a:schemeClr val="tx1">
                    <a:tint val="75000"/>
                  </a:schemeClr>
                </a:solidFill>
              </a:defRPr>
            </a:lvl8pPr>
            <a:lvl9pPr marL="5583968" indent="0" algn="ctr">
              <a:buNone/>
              <a:defRPr>
                <a:solidFill>
                  <a:schemeClr val="tx1">
                    <a:tint val="75000"/>
                  </a:schemeClr>
                </a:solidFill>
              </a:defRPr>
            </a:lvl9pPr>
          </a:lstStyle>
          <a:p>
            <a:r>
              <a:rPr lang="ko-KR" altLang="en-US"/>
              <a:t>마스터 부제목 스타일 편집</a:t>
            </a:r>
          </a:p>
        </p:txBody>
      </p:sp>
      <p:sp>
        <p:nvSpPr>
          <p:cNvPr id="13" name="날짜 개체 틀 3">
            <a:extLst>
              <a:ext uri="{FF2B5EF4-FFF2-40B4-BE49-F238E27FC236}">
                <a16:creationId xmlns:a16="http://schemas.microsoft.com/office/drawing/2014/main" id="{D8576977-447E-4063-AE83-858C8404BB39}"/>
              </a:ext>
            </a:extLst>
          </p:cNvPr>
          <p:cNvSpPr>
            <a:spLocks noGrp="1"/>
          </p:cNvSpPr>
          <p:nvPr>
            <p:ph type="dt" sz="half" idx="10"/>
          </p:nvPr>
        </p:nvSpPr>
        <p:spPr>
          <a:xfrm>
            <a:off x="756127" y="9911199"/>
            <a:ext cx="3528590" cy="569324"/>
          </a:xfrm>
        </p:spPr>
        <p:txBody>
          <a:bodyPr/>
          <a:lstStyle/>
          <a:p>
            <a:fld id="{C02789AB-ED26-4960-AB19-522104AD91D0}" type="datetimeFigureOut">
              <a:rPr lang="ko-KR" altLang="en-US" smtClean="0"/>
              <a:t>2026-08-14</a:t>
            </a:fld>
            <a:endParaRPr lang="ko-KR" altLang="en-US"/>
          </a:p>
        </p:txBody>
      </p:sp>
      <p:sp>
        <p:nvSpPr>
          <p:cNvPr id="14" name="바닥글 개체 틀 4">
            <a:extLst>
              <a:ext uri="{FF2B5EF4-FFF2-40B4-BE49-F238E27FC236}">
                <a16:creationId xmlns:a16="http://schemas.microsoft.com/office/drawing/2014/main" id="{258FD256-C349-4019-97B7-05988446267E}"/>
              </a:ext>
            </a:extLst>
          </p:cNvPr>
          <p:cNvSpPr>
            <a:spLocks noGrp="1"/>
          </p:cNvSpPr>
          <p:nvPr>
            <p:ph type="ftr" sz="quarter" idx="11"/>
          </p:nvPr>
        </p:nvSpPr>
        <p:spPr>
          <a:xfrm>
            <a:off x="5166864" y="9911199"/>
            <a:ext cx="4788799" cy="569324"/>
          </a:xfrm>
        </p:spPr>
        <p:txBody>
          <a:bodyPr/>
          <a:lstStyle/>
          <a:p>
            <a:endParaRPr lang="ko-KR" altLang="en-US"/>
          </a:p>
        </p:txBody>
      </p:sp>
      <p:sp>
        <p:nvSpPr>
          <p:cNvPr id="15" name="슬라이드 번호 개체 틀 5">
            <a:extLst>
              <a:ext uri="{FF2B5EF4-FFF2-40B4-BE49-F238E27FC236}">
                <a16:creationId xmlns:a16="http://schemas.microsoft.com/office/drawing/2014/main" id="{02213C8D-608F-45DA-84F7-EEA14A2046E6}"/>
              </a:ext>
            </a:extLst>
          </p:cNvPr>
          <p:cNvSpPr>
            <a:spLocks noGrp="1"/>
          </p:cNvSpPr>
          <p:nvPr>
            <p:ph type="sldNum" sz="quarter" idx="12"/>
          </p:nvPr>
        </p:nvSpPr>
        <p:spPr>
          <a:xfrm>
            <a:off x="10837810" y="9911199"/>
            <a:ext cx="3528590" cy="569324"/>
          </a:xfrm>
        </p:spPr>
        <p:txBody>
          <a:bodyPr/>
          <a:lstStyle/>
          <a:p>
            <a:fld id="{57B7E761-5425-409F-9DF4-0BFA1A4C012C}" type="slidenum">
              <a:rPr lang="ko-KR" altLang="en-US" smtClean="0"/>
              <a:t>‹#›</a:t>
            </a:fld>
            <a:endParaRPr lang="ko-KR" altLang="en-US"/>
          </a:p>
        </p:txBody>
      </p:sp>
      <p:sp>
        <p:nvSpPr>
          <p:cNvPr id="18" name="자유형: 도형 17">
            <a:extLst>
              <a:ext uri="{FF2B5EF4-FFF2-40B4-BE49-F238E27FC236}">
                <a16:creationId xmlns:a16="http://schemas.microsoft.com/office/drawing/2014/main" id="{59A790AA-316E-4DB4-AE25-57F8A4EAF262}"/>
              </a:ext>
            </a:extLst>
          </p:cNvPr>
          <p:cNvSpPr/>
          <p:nvPr userDrawn="1"/>
        </p:nvSpPr>
        <p:spPr>
          <a:xfrm>
            <a:off x="-10439" y="1961"/>
            <a:ext cx="5802476" cy="376187"/>
          </a:xfrm>
          <a:custGeom>
            <a:avLst/>
            <a:gdLst>
              <a:gd name="connsiteX0" fmla="*/ 0 w 5802476"/>
              <a:gd name="connsiteY0" fmla="*/ 0 h 376187"/>
              <a:gd name="connsiteX1" fmla="*/ 5802476 w 5802476"/>
              <a:gd name="connsiteY1" fmla="*/ 0 h 376187"/>
              <a:gd name="connsiteX2" fmla="*/ 5775624 w 5802476"/>
              <a:gd name="connsiteY2" fmla="*/ 192826 h 376187"/>
              <a:gd name="connsiteX3" fmla="*/ 5698501 w 5802476"/>
              <a:gd name="connsiteY3" fmla="*/ 376067 h 376187"/>
              <a:gd name="connsiteX4" fmla="*/ 0 w 5802476"/>
              <a:gd name="connsiteY4" fmla="*/ 376187 h 376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2476" h="376187">
                <a:moveTo>
                  <a:pt x="0" y="0"/>
                </a:moveTo>
                <a:lnTo>
                  <a:pt x="5802476" y="0"/>
                </a:lnTo>
                <a:lnTo>
                  <a:pt x="5775624" y="192826"/>
                </a:lnTo>
                <a:lnTo>
                  <a:pt x="5698501" y="376067"/>
                </a:lnTo>
                <a:lnTo>
                  <a:pt x="0" y="376187"/>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36" name="직사각형 35">
            <a:extLst>
              <a:ext uri="{FF2B5EF4-FFF2-40B4-BE49-F238E27FC236}">
                <a16:creationId xmlns:a16="http://schemas.microsoft.com/office/drawing/2014/main" id="{46599184-4389-43A8-90BC-9457B65C78C5}"/>
              </a:ext>
            </a:extLst>
          </p:cNvPr>
          <p:cNvSpPr/>
          <p:nvPr userDrawn="1"/>
        </p:nvSpPr>
        <p:spPr>
          <a:xfrm>
            <a:off x="12421802" y="11678"/>
            <a:ext cx="2683852" cy="870526"/>
          </a:xfrm>
          <a:prstGeom prst="rect">
            <a:avLst/>
          </a:prstGeom>
          <a:solidFill>
            <a:srgbClr val="DFDF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a:extLst>
              <a:ext uri="{FF2B5EF4-FFF2-40B4-BE49-F238E27FC236}">
                <a16:creationId xmlns:a16="http://schemas.microsoft.com/office/drawing/2014/main" id="{34999E82-9C89-4291-AD7D-700FFBDA2982}"/>
              </a:ext>
            </a:extLst>
          </p:cNvPr>
          <p:cNvSpPr/>
          <p:nvPr userDrawn="1"/>
        </p:nvSpPr>
        <p:spPr>
          <a:xfrm>
            <a:off x="11469236" y="-276498"/>
            <a:ext cx="3763972" cy="2149321"/>
          </a:xfrm>
          <a:prstGeom prst="rect">
            <a:avLst/>
          </a:prstGeom>
          <a:blipFill dpi="0" rotWithShape="1">
            <a:blip r:embed="rId3">
              <a:alphaModFix amt="4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4" name="그림 33">
            <a:extLst>
              <a:ext uri="{FF2B5EF4-FFF2-40B4-BE49-F238E27FC236}">
                <a16:creationId xmlns:a16="http://schemas.microsoft.com/office/drawing/2014/main" id="{75B50F20-D2A7-4789-A105-6A34037CB1D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165748" y="34112"/>
            <a:ext cx="2927584" cy="432048"/>
          </a:xfrm>
          <a:prstGeom prst="rect">
            <a:avLst/>
          </a:prstGeom>
        </p:spPr>
      </p:pic>
    </p:spTree>
    <p:extLst>
      <p:ext uri="{BB962C8B-B14F-4D97-AF65-F5344CB8AC3E}">
        <p14:creationId xmlns:p14="http://schemas.microsoft.com/office/powerpoint/2010/main" val="427870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pic>
        <p:nvPicPr>
          <p:cNvPr id="2" name="그림 1" descr="인천광역시 검단ㄱ"/>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5125960" cy="10693400"/>
          </a:xfrm>
          <a:prstGeom prst="rect">
            <a:avLst/>
          </a:prstGeom>
        </p:spPr>
      </p:pic>
      <p:pic>
        <p:nvPicPr>
          <p:cNvPr id="6" name="그림 5">
            <a:extLst>
              <a:ext uri="{FF2B5EF4-FFF2-40B4-BE49-F238E27FC236}">
                <a16:creationId xmlns:a16="http://schemas.microsoft.com/office/drawing/2014/main" id="{4823E9D8-4079-4407-BD53-B2A94FA00F14}"/>
              </a:ext>
            </a:extLst>
          </p:cNvPr>
          <p:cNvPicPr>
            <a:picLocks noChangeAspect="1"/>
          </p:cNvPicPr>
          <p:nvPr userDrawn="1"/>
        </p:nvPicPr>
        <p:blipFill rotWithShape="1">
          <a:blip r:embed="rId3">
            <a:duotone>
              <a:schemeClr val="bg2">
                <a:shade val="45000"/>
                <a:satMod val="135000"/>
              </a:schemeClr>
              <a:prstClr val="white"/>
            </a:duotone>
          </a:blip>
          <a:srcRect r="24738" b="24758"/>
          <a:stretch/>
        </p:blipFill>
        <p:spPr>
          <a:xfrm>
            <a:off x="422" y="954250"/>
            <a:ext cx="15118507" cy="9739188"/>
          </a:xfrm>
          <a:prstGeom prst="rect">
            <a:avLst/>
          </a:prstGeom>
        </p:spPr>
      </p:pic>
      <p:sp>
        <p:nvSpPr>
          <p:cNvPr id="7" name="직사각형 6">
            <a:extLst>
              <a:ext uri="{FF2B5EF4-FFF2-40B4-BE49-F238E27FC236}">
                <a16:creationId xmlns:a16="http://schemas.microsoft.com/office/drawing/2014/main" id="{FCEB7BBD-7349-47D6-9127-C152BA3ADF49}"/>
              </a:ext>
            </a:extLst>
          </p:cNvPr>
          <p:cNvSpPr/>
          <p:nvPr userDrawn="1"/>
        </p:nvSpPr>
        <p:spPr>
          <a:xfrm>
            <a:off x="-13927" y="972108"/>
            <a:ext cx="15122525" cy="9739188"/>
          </a:xfrm>
          <a:prstGeom prst="rect">
            <a:avLst/>
          </a:prstGeom>
          <a:gradFill flip="none" rotWithShape="1">
            <a:gsLst>
              <a:gs pos="0">
                <a:schemeClr val="bg1">
                  <a:alpha val="36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231"/>
          </a:p>
        </p:txBody>
      </p:sp>
      <p:sp>
        <p:nvSpPr>
          <p:cNvPr id="19" name="자유형: 도형 18">
            <a:extLst>
              <a:ext uri="{FF2B5EF4-FFF2-40B4-BE49-F238E27FC236}">
                <a16:creationId xmlns:a16="http://schemas.microsoft.com/office/drawing/2014/main" id="{94B14C65-71FA-42AA-9AC9-327577F6F955}"/>
              </a:ext>
            </a:extLst>
          </p:cNvPr>
          <p:cNvSpPr/>
          <p:nvPr userDrawn="1"/>
        </p:nvSpPr>
        <p:spPr>
          <a:xfrm>
            <a:off x="13927" y="3031753"/>
            <a:ext cx="6430581" cy="2314947"/>
          </a:xfrm>
          <a:custGeom>
            <a:avLst/>
            <a:gdLst>
              <a:gd name="connsiteX0" fmla="*/ 0 w 6430581"/>
              <a:gd name="connsiteY0" fmla="*/ 0 h 2314947"/>
              <a:gd name="connsiteX1" fmla="*/ 6430581 w 6430581"/>
              <a:gd name="connsiteY1" fmla="*/ 0 h 2314947"/>
              <a:gd name="connsiteX2" fmla="*/ 6378316 w 6430581"/>
              <a:gd name="connsiteY2" fmla="*/ 220651 h 2314947"/>
              <a:gd name="connsiteX3" fmla="*/ 5629035 w 6430581"/>
              <a:gd name="connsiteY3" fmla="*/ 2313366 h 2314947"/>
              <a:gd name="connsiteX4" fmla="*/ 5628632 w 6430581"/>
              <a:gd name="connsiteY4" fmla="*/ 2314175 h 2314947"/>
              <a:gd name="connsiteX5" fmla="*/ 0 w 6430581"/>
              <a:gd name="connsiteY5" fmla="*/ 2314947 h 231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0581" h="2314947">
                <a:moveTo>
                  <a:pt x="0" y="0"/>
                </a:moveTo>
                <a:lnTo>
                  <a:pt x="6430581" y="0"/>
                </a:lnTo>
                <a:lnTo>
                  <a:pt x="6378316" y="220651"/>
                </a:lnTo>
                <a:cubicBezTo>
                  <a:pt x="6187499" y="965097"/>
                  <a:pt x="5934770" y="1666910"/>
                  <a:pt x="5629035" y="2313366"/>
                </a:cubicBezTo>
                <a:lnTo>
                  <a:pt x="5628632" y="2314175"/>
                </a:lnTo>
                <a:lnTo>
                  <a:pt x="0" y="2314947"/>
                </a:lnTo>
                <a:close/>
              </a:path>
            </a:pathLst>
          </a:cu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231" dirty="0"/>
          </a:p>
        </p:txBody>
      </p:sp>
      <p:pic>
        <p:nvPicPr>
          <p:cNvPr id="8" name="그림 7">
            <a:extLst>
              <a:ext uri="{FF2B5EF4-FFF2-40B4-BE49-F238E27FC236}">
                <a16:creationId xmlns:a16="http://schemas.microsoft.com/office/drawing/2014/main" id="{D7418F76-0DDF-458F-BD88-1AF6EC8E564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105878" y="-53900"/>
            <a:ext cx="2016224" cy="1065429"/>
          </a:xfrm>
          <a:prstGeom prst="rect">
            <a:avLst/>
          </a:prstGeom>
        </p:spPr>
      </p:pic>
      <p:pic>
        <p:nvPicPr>
          <p:cNvPr id="9" name="그림 8">
            <a:extLst>
              <a:ext uri="{FF2B5EF4-FFF2-40B4-BE49-F238E27FC236}">
                <a16:creationId xmlns:a16="http://schemas.microsoft.com/office/drawing/2014/main" id="{44405975-418E-4630-9E0B-CF0EA116EC3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663758" y="9991216"/>
            <a:ext cx="2458344" cy="702184"/>
          </a:xfrm>
          <a:prstGeom prst="rect">
            <a:avLst/>
          </a:prstGeom>
        </p:spPr>
      </p:pic>
      <p:pic>
        <p:nvPicPr>
          <p:cNvPr id="14" name="그림 13">
            <a:extLst>
              <a:ext uri="{FF2B5EF4-FFF2-40B4-BE49-F238E27FC236}">
                <a16:creationId xmlns:a16="http://schemas.microsoft.com/office/drawing/2014/main" id="{FD60240A-6CA1-4DE5-896F-0B54A118E075}"/>
              </a:ext>
            </a:extLst>
          </p:cNvPr>
          <p:cNvPicPr>
            <a:picLocks noChangeAspect="1"/>
          </p:cNvPicPr>
          <p:nvPr userDrawn="1"/>
        </p:nvPicPr>
        <p:blipFill>
          <a:blip r:embed="rId6" cstate="print">
            <a:extLst>
              <a:ext uri="{BEBA8EAE-BF5A-486C-A8C5-ECC9F3942E4B}">
                <a14:imgProps xmlns:a14="http://schemas.microsoft.com/office/drawing/2010/main">
                  <a14:imgLayer r:embed="rId7">
                    <a14:imgEffect>
                      <a14:sharpenSoften amount="5000"/>
                    </a14:imgEffect>
                  </a14:imgLayer>
                </a14:imgProps>
              </a:ext>
              <a:ext uri="{28A0092B-C50C-407E-A947-70E740481C1C}">
                <a14:useLocalDpi xmlns:a14="http://schemas.microsoft.com/office/drawing/2010/main" val="0"/>
              </a:ext>
            </a:extLst>
          </a:blip>
          <a:stretch>
            <a:fillRect/>
          </a:stretch>
        </p:blipFill>
        <p:spPr>
          <a:xfrm>
            <a:off x="12399068" y="774192"/>
            <a:ext cx="2867050" cy="1417372"/>
          </a:xfrm>
          <a:prstGeom prst="rect">
            <a:avLst/>
          </a:prstGeom>
          <a:noFill/>
        </p:spPr>
      </p:pic>
    </p:spTree>
    <p:extLst>
      <p:ext uri="{BB962C8B-B14F-4D97-AF65-F5344CB8AC3E}">
        <p14:creationId xmlns:p14="http://schemas.microsoft.com/office/powerpoint/2010/main" val="202972846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04" userDrawn="1">
          <p15:clr>
            <a:srgbClr val="FBAE40"/>
          </p15:clr>
        </p15:guide>
        <p15:guide id="3" pos="895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881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756126" y="428232"/>
            <a:ext cx="13610273" cy="1782234"/>
          </a:xfrm>
          <a:prstGeom prst="rect">
            <a:avLst/>
          </a:prstGeom>
        </p:spPr>
        <p:txBody>
          <a:bodyPr vert="horz" lIns="147510" tIns="73755" rIns="147510" bIns="73755" rtlCol="0" anchor="ctr">
            <a:normAutofit/>
          </a:bodyPr>
          <a:lstStyle/>
          <a:p>
            <a:r>
              <a:rPr lang="ko-KR" altLang="en-US"/>
              <a:t>마스터 제목 스타일 편집</a:t>
            </a:r>
          </a:p>
        </p:txBody>
      </p:sp>
      <p:sp>
        <p:nvSpPr>
          <p:cNvPr id="3" name="텍스트 개체 틀 2"/>
          <p:cNvSpPr>
            <a:spLocks noGrp="1"/>
          </p:cNvSpPr>
          <p:nvPr>
            <p:ph type="body" idx="1"/>
          </p:nvPr>
        </p:nvSpPr>
        <p:spPr>
          <a:xfrm>
            <a:off x="756126" y="2495127"/>
            <a:ext cx="13610273" cy="7057150"/>
          </a:xfrm>
          <a:prstGeom prst="rect">
            <a:avLst/>
          </a:prstGeom>
        </p:spPr>
        <p:txBody>
          <a:bodyPr vert="horz" lIns="147510" tIns="73755" rIns="147510" bIns="73755"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756127" y="9911199"/>
            <a:ext cx="3528590" cy="569324"/>
          </a:xfrm>
          <a:prstGeom prst="rect">
            <a:avLst/>
          </a:prstGeom>
        </p:spPr>
        <p:txBody>
          <a:bodyPr vert="horz" lIns="147510" tIns="73755" rIns="147510" bIns="73755" rtlCol="0" anchor="ctr"/>
          <a:lstStyle>
            <a:lvl1pPr algn="l">
              <a:defRPr sz="2000">
                <a:solidFill>
                  <a:schemeClr val="tx1">
                    <a:tint val="75000"/>
                  </a:schemeClr>
                </a:solidFill>
              </a:defRPr>
            </a:lvl1pPr>
          </a:lstStyle>
          <a:p>
            <a:endParaRPr lang="ko-KR" altLang="en-US"/>
          </a:p>
        </p:txBody>
      </p:sp>
      <p:sp>
        <p:nvSpPr>
          <p:cNvPr id="5" name="바닥글 개체 틀 4"/>
          <p:cNvSpPr>
            <a:spLocks noGrp="1"/>
          </p:cNvSpPr>
          <p:nvPr>
            <p:ph type="ftr" sz="quarter" idx="3"/>
          </p:nvPr>
        </p:nvSpPr>
        <p:spPr>
          <a:xfrm>
            <a:off x="5166864" y="9911199"/>
            <a:ext cx="4788799" cy="569324"/>
          </a:xfrm>
          <a:prstGeom prst="rect">
            <a:avLst/>
          </a:prstGeom>
        </p:spPr>
        <p:txBody>
          <a:bodyPr vert="horz" lIns="147510" tIns="73755" rIns="147510" bIns="73755" rtlCol="0" anchor="ctr"/>
          <a:lstStyle>
            <a:lvl1pPr algn="ctr">
              <a:defRPr sz="20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10837810" y="9911199"/>
            <a:ext cx="3528590" cy="569324"/>
          </a:xfrm>
          <a:prstGeom prst="rect">
            <a:avLst/>
          </a:prstGeom>
        </p:spPr>
        <p:txBody>
          <a:bodyPr vert="horz" lIns="147510" tIns="73755" rIns="147510" bIns="73755" rtlCol="0" anchor="ctr"/>
          <a:lstStyle>
            <a:lvl1pPr algn="r">
              <a:defRPr sz="2000">
                <a:solidFill>
                  <a:schemeClr val="tx1">
                    <a:tint val="75000"/>
                  </a:schemeClr>
                </a:solidFill>
              </a:defRPr>
            </a:lvl1pPr>
          </a:lstStyle>
          <a:p>
            <a:fld id="{F5925F2C-8513-4559-87ED-2BD477D8B680}" type="slidenum">
              <a:rPr lang="ko-KR" altLang="en-US" smtClean="0"/>
              <a:pPr/>
              <a:t>‹#›</a:t>
            </a:fld>
            <a:endParaRPr lang="ko-KR" altLang="en-US"/>
          </a:p>
        </p:txBody>
      </p:sp>
    </p:spTree>
    <p:extLst>
      <p:ext uri="{BB962C8B-B14F-4D97-AF65-F5344CB8AC3E}">
        <p14:creationId xmlns:p14="http://schemas.microsoft.com/office/powerpoint/2010/main" val="49330273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hf hdr="0" ftr="0" dt="0"/>
  <p:txStyles>
    <p:titleStyle>
      <a:lvl1pPr algn="ctr" defTabSz="1475090" rtl="0" eaLnBrk="1" latinLnBrk="1" hangingPunct="1">
        <a:spcBef>
          <a:spcPct val="0"/>
        </a:spcBef>
        <a:buNone/>
        <a:defRPr sz="7100" kern="1200">
          <a:solidFill>
            <a:schemeClr val="tx1"/>
          </a:solidFill>
          <a:latin typeface="+mj-lt"/>
          <a:ea typeface="+mj-ea"/>
          <a:cs typeface="+mj-cs"/>
        </a:defRPr>
      </a:lvl1pPr>
    </p:titleStyle>
    <p:bodyStyle>
      <a:lvl1pPr marL="553159" indent="-553159" algn="l" defTabSz="1475090" rtl="0" eaLnBrk="1" latinLnBrk="1"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510" indent="-460966" algn="l" defTabSz="1475090" rtl="0" eaLnBrk="1" latinLnBrk="1"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862" indent="-368772" algn="l" defTabSz="1475090" rtl="0" eaLnBrk="1" latinLnBrk="1" hangingPunct="1">
        <a:spcBef>
          <a:spcPct val="20000"/>
        </a:spcBef>
        <a:buFont typeface="Arial" panose="020B0604020202020204" pitchFamily="34" charset="0"/>
        <a:buChar char="•"/>
        <a:defRPr sz="3800" kern="1200">
          <a:solidFill>
            <a:schemeClr val="tx1"/>
          </a:solidFill>
          <a:latin typeface="+mn-lt"/>
          <a:ea typeface="+mn-ea"/>
          <a:cs typeface="+mn-cs"/>
        </a:defRPr>
      </a:lvl3pPr>
      <a:lvl4pPr marL="258140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4pPr>
      <a:lvl5pPr marL="331895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5pPr>
      <a:lvl6pPr marL="405649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6pPr>
      <a:lvl7pPr marL="479404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7pPr>
      <a:lvl8pPr marL="553158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8pPr>
      <a:lvl9pPr marL="626913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9pPr>
    </p:bodyStyle>
    <p:otherStyle>
      <a:defPPr>
        <a:defRPr lang="ko-KR"/>
      </a:defPPr>
      <a:lvl1pPr marL="0" algn="l" defTabSz="1475090" rtl="0" eaLnBrk="1" latinLnBrk="1" hangingPunct="1">
        <a:defRPr sz="3000" kern="1200">
          <a:solidFill>
            <a:schemeClr val="tx1"/>
          </a:solidFill>
          <a:latin typeface="+mn-lt"/>
          <a:ea typeface="+mn-ea"/>
          <a:cs typeface="+mn-cs"/>
        </a:defRPr>
      </a:lvl1pPr>
      <a:lvl2pPr marL="737545" algn="l" defTabSz="1475090" rtl="0" eaLnBrk="1" latinLnBrk="1" hangingPunct="1">
        <a:defRPr sz="3000" kern="1200">
          <a:solidFill>
            <a:schemeClr val="tx1"/>
          </a:solidFill>
          <a:latin typeface="+mn-lt"/>
          <a:ea typeface="+mn-ea"/>
          <a:cs typeface="+mn-cs"/>
        </a:defRPr>
      </a:lvl2pPr>
      <a:lvl3pPr marL="1475090" algn="l" defTabSz="1475090" rtl="0" eaLnBrk="1" latinLnBrk="1" hangingPunct="1">
        <a:defRPr sz="3000" kern="1200">
          <a:solidFill>
            <a:schemeClr val="tx1"/>
          </a:solidFill>
          <a:latin typeface="+mn-lt"/>
          <a:ea typeface="+mn-ea"/>
          <a:cs typeface="+mn-cs"/>
        </a:defRPr>
      </a:lvl3pPr>
      <a:lvl4pPr marL="2212635" algn="l" defTabSz="1475090" rtl="0" eaLnBrk="1" latinLnBrk="1" hangingPunct="1">
        <a:defRPr sz="3000" kern="1200">
          <a:solidFill>
            <a:schemeClr val="tx1"/>
          </a:solidFill>
          <a:latin typeface="+mn-lt"/>
          <a:ea typeface="+mn-ea"/>
          <a:cs typeface="+mn-cs"/>
        </a:defRPr>
      </a:lvl4pPr>
      <a:lvl5pPr marL="2950180" algn="l" defTabSz="1475090" rtl="0" eaLnBrk="1" latinLnBrk="1" hangingPunct="1">
        <a:defRPr sz="3000" kern="1200">
          <a:solidFill>
            <a:schemeClr val="tx1"/>
          </a:solidFill>
          <a:latin typeface="+mn-lt"/>
          <a:ea typeface="+mn-ea"/>
          <a:cs typeface="+mn-cs"/>
        </a:defRPr>
      </a:lvl5pPr>
      <a:lvl6pPr marL="3687724" algn="l" defTabSz="1475090" rtl="0" eaLnBrk="1" latinLnBrk="1" hangingPunct="1">
        <a:defRPr sz="3000" kern="1200">
          <a:solidFill>
            <a:schemeClr val="tx1"/>
          </a:solidFill>
          <a:latin typeface="+mn-lt"/>
          <a:ea typeface="+mn-ea"/>
          <a:cs typeface="+mn-cs"/>
        </a:defRPr>
      </a:lvl6pPr>
      <a:lvl7pPr marL="4425269" algn="l" defTabSz="1475090" rtl="0" eaLnBrk="1" latinLnBrk="1" hangingPunct="1">
        <a:defRPr sz="3000" kern="1200">
          <a:solidFill>
            <a:schemeClr val="tx1"/>
          </a:solidFill>
          <a:latin typeface="+mn-lt"/>
          <a:ea typeface="+mn-ea"/>
          <a:cs typeface="+mn-cs"/>
        </a:defRPr>
      </a:lvl7pPr>
      <a:lvl8pPr marL="5162814" algn="l" defTabSz="1475090" rtl="0" eaLnBrk="1" latinLnBrk="1" hangingPunct="1">
        <a:defRPr sz="3000" kern="1200">
          <a:solidFill>
            <a:schemeClr val="tx1"/>
          </a:solidFill>
          <a:latin typeface="+mn-lt"/>
          <a:ea typeface="+mn-ea"/>
          <a:cs typeface="+mn-cs"/>
        </a:defRPr>
      </a:lvl8pPr>
      <a:lvl9pPr marL="5900359" algn="l" defTabSz="1475090" rtl="0" eaLnBrk="1" latinLnBrk="1"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C394C74-2045-B393-75BB-CB8129D21982}"/>
              </a:ext>
            </a:extLst>
          </p:cNvPr>
          <p:cNvSpPr txBox="1"/>
          <p:nvPr/>
        </p:nvSpPr>
        <p:spPr>
          <a:xfrm>
            <a:off x="6430772" y="549439"/>
            <a:ext cx="7935684" cy="389826"/>
          </a:xfrm>
          <a:prstGeom prst="rect">
            <a:avLst/>
          </a:prstGeom>
          <a:noFill/>
        </p:spPr>
        <p:txBody>
          <a:bodyPr wrap="square">
            <a:spAutoFit/>
          </a:bodyPr>
          <a:lstStyle/>
          <a:p>
            <a:pPr algn="r" fontAlgn="base" latinLnBrk="0">
              <a:lnSpc>
                <a:spcPct val="160000"/>
              </a:lnSpc>
            </a:pPr>
            <a:r>
              <a:rPr lang="en-US" altLang="ko-KR" sz="1400" b="1" kern="0" spc="50" dirty="0">
                <a:solidFill>
                  <a:srgbClr val="000000"/>
                </a:solidFill>
                <a:latin typeface="휴먼고딕"/>
                <a:ea typeface="휴먼고딕"/>
              </a:rPr>
              <a:t>2026</a:t>
            </a:r>
            <a:r>
              <a:rPr lang="ko-KR" altLang="en-US" sz="1400" b="1" kern="0" spc="50" dirty="0">
                <a:solidFill>
                  <a:srgbClr val="000000"/>
                </a:solidFill>
                <a:latin typeface="휴먼고딕"/>
                <a:ea typeface="휴먼고딕"/>
              </a:rPr>
              <a:t>년 제</a:t>
            </a:r>
            <a:r>
              <a:rPr lang="en-US" altLang="ko-KR" sz="1400" b="1" kern="0" spc="50" dirty="0">
                <a:solidFill>
                  <a:srgbClr val="000000"/>
                </a:solidFill>
                <a:latin typeface="휴먼고딕"/>
                <a:ea typeface="휴먼고딕"/>
              </a:rPr>
              <a:t>0</a:t>
            </a:r>
            <a:r>
              <a:rPr lang="ko-KR" altLang="en-US" sz="1400" b="1" kern="0" spc="50" dirty="0">
                <a:solidFill>
                  <a:srgbClr val="000000"/>
                </a:solidFill>
                <a:latin typeface="휴먼고딕"/>
                <a:ea typeface="휴먼고딕"/>
              </a:rPr>
              <a:t>회 인천광역시 </a:t>
            </a:r>
            <a:r>
              <a:rPr lang="ko-KR" altLang="en-US" sz="1400" b="1" kern="0" spc="50" dirty="0" err="1">
                <a:solidFill>
                  <a:srgbClr val="000000"/>
                </a:solidFill>
                <a:latin typeface="휴먼고딕"/>
                <a:ea typeface="휴먼고딕"/>
              </a:rPr>
              <a:t>검단구</a:t>
            </a:r>
            <a:r>
              <a:rPr lang="ko-KR" altLang="en-US" sz="1400" b="1" kern="0" spc="50" dirty="0">
                <a:solidFill>
                  <a:srgbClr val="000000"/>
                </a:solidFill>
                <a:latin typeface="휴먼고딕"/>
                <a:ea typeface="휴먼고딕"/>
              </a:rPr>
              <a:t> 건축해체 분야 전문위원회</a:t>
            </a:r>
            <a:endParaRPr lang="ko-KR" altLang="en-US" sz="1050" kern="0" dirty="0">
              <a:solidFill>
                <a:srgbClr val="000000"/>
              </a:solidFill>
              <a:latin typeface="함초롬바탕" panose="02030604000101010101" pitchFamily="18" charset="-127"/>
            </a:endParaRPr>
          </a:p>
        </p:txBody>
      </p:sp>
      <p:sp>
        <p:nvSpPr>
          <p:cNvPr id="12" name="TextBox 11">
            <a:extLst>
              <a:ext uri="{FF2B5EF4-FFF2-40B4-BE49-F238E27FC236}">
                <a16:creationId xmlns:a16="http://schemas.microsoft.com/office/drawing/2014/main" id="{41DCE338-0ABC-5E48-5C79-E8E80930C2FD}"/>
              </a:ext>
            </a:extLst>
          </p:cNvPr>
          <p:cNvSpPr txBox="1"/>
          <p:nvPr/>
        </p:nvSpPr>
        <p:spPr>
          <a:xfrm>
            <a:off x="1671270" y="3247121"/>
            <a:ext cx="11779986" cy="2135582"/>
          </a:xfrm>
          <a:prstGeom prst="rect">
            <a:avLst/>
          </a:prstGeom>
          <a:noFill/>
        </p:spPr>
        <p:txBody>
          <a:bodyPr wrap="square" anchor="ctr" anchorCtr="1">
            <a:spAutoFit/>
          </a:bodyPr>
          <a:lstStyle/>
          <a:p>
            <a:pPr algn="ctr" fontAlgn="base" latinLnBrk="0">
              <a:lnSpc>
                <a:spcPct val="160000"/>
              </a:lnSpc>
            </a:pPr>
            <a:r>
              <a:rPr lang="ko-KR" altLang="en-US" sz="4799" b="1" kern="0" dirty="0" err="1">
                <a:solidFill>
                  <a:srgbClr val="000000"/>
                </a:solidFill>
                <a:latin typeface="HY헤드라인M" panose="02030600000101010101" pitchFamily="18" charset="-127"/>
                <a:ea typeface="HY헤드라인M" panose="02030600000101010101" pitchFamily="18" charset="-127"/>
              </a:rPr>
              <a:t>검단구</a:t>
            </a:r>
            <a:r>
              <a:rPr lang="ko-KR" altLang="en-US" sz="4799" b="1" kern="0" dirty="0">
                <a:solidFill>
                  <a:srgbClr val="000000"/>
                </a:solidFill>
                <a:latin typeface="HY헤드라인M" panose="02030600000101010101" pitchFamily="18" charset="-127"/>
                <a:ea typeface="HY헤드라인M" panose="02030600000101010101" pitchFamily="18" charset="-127"/>
              </a:rPr>
              <a:t> </a:t>
            </a:r>
            <a:r>
              <a:rPr lang="en-US" altLang="ko-KR" sz="4799" b="1" kern="0" dirty="0">
                <a:solidFill>
                  <a:srgbClr val="000000"/>
                </a:solidFill>
                <a:latin typeface="HY헤드라인M" panose="02030600000101010101" pitchFamily="18" charset="-127"/>
                <a:ea typeface="HY헤드라인M" panose="02030600000101010101" pitchFamily="18" charset="-127"/>
              </a:rPr>
              <a:t>00</a:t>
            </a:r>
            <a:r>
              <a:rPr lang="ko-KR" altLang="en-US" sz="4799" b="1" kern="0" dirty="0">
                <a:solidFill>
                  <a:srgbClr val="000000"/>
                </a:solidFill>
                <a:latin typeface="HY헤드라인M" panose="02030600000101010101" pitchFamily="18" charset="-127"/>
                <a:ea typeface="HY헤드라인M" panose="02030600000101010101" pitchFamily="18" charset="-127"/>
              </a:rPr>
              <a:t>동 </a:t>
            </a:r>
            <a:r>
              <a:rPr lang="en-US" altLang="ko-KR" sz="4799" b="1" kern="0" dirty="0">
                <a:solidFill>
                  <a:srgbClr val="000000"/>
                </a:solidFill>
                <a:latin typeface="HY헤드라인M" panose="02030600000101010101" pitchFamily="18" charset="-127"/>
                <a:ea typeface="HY헤드라인M" panose="02030600000101010101" pitchFamily="18" charset="-127"/>
              </a:rPr>
              <a:t>000</a:t>
            </a:r>
            <a:r>
              <a:rPr lang="ko-KR" altLang="en-US" sz="4799" b="1" kern="0" dirty="0">
                <a:solidFill>
                  <a:srgbClr val="000000"/>
                </a:solidFill>
                <a:latin typeface="HY헤드라인M" panose="02030600000101010101" pitchFamily="18" charset="-127"/>
                <a:ea typeface="HY헤드라인M" panose="02030600000101010101" pitchFamily="18" charset="-127"/>
              </a:rPr>
              <a:t>번지 해체공사 심의도서</a:t>
            </a:r>
            <a:endParaRPr lang="en-US" altLang="ko-KR" sz="4799" b="1" kern="0" dirty="0">
              <a:solidFill>
                <a:srgbClr val="000000"/>
              </a:solidFill>
              <a:latin typeface="HY헤드라인M" panose="02030600000101010101" pitchFamily="18" charset="-127"/>
              <a:ea typeface="HY헤드라인M" panose="02030600000101010101" pitchFamily="18" charset="-127"/>
            </a:endParaRPr>
          </a:p>
          <a:p>
            <a:pPr algn="ctr" fontAlgn="base" latinLnBrk="0">
              <a:lnSpc>
                <a:spcPct val="160000"/>
              </a:lnSpc>
            </a:pPr>
            <a:endParaRPr lang="ko-KR" altLang="en-US" sz="1100" kern="0" dirty="0">
              <a:solidFill>
                <a:srgbClr val="000000"/>
              </a:solidFill>
              <a:latin typeface="함초롬바탕" panose="02030604000101010101" pitchFamily="18" charset="-127"/>
            </a:endParaRPr>
          </a:p>
          <a:p>
            <a:pPr algn="ctr" fontAlgn="base" latinLnBrk="0">
              <a:lnSpc>
                <a:spcPct val="160000"/>
              </a:lnSpc>
            </a:pPr>
            <a:r>
              <a:rPr lang="en-US" altLang="ko-KR" sz="2799" kern="0" dirty="0">
                <a:solidFill>
                  <a:srgbClr val="000000"/>
                </a:solidFill>
                <a:latin typeface="HY헤드라인M" panose="02030600000101010101" pitchFamily="18" charset="-127"/>
                <a:ea typeface="HY헤드라인M" panose="02030600000101010101" pitchFamily="18" charset="-127"/>
              </a:rPr>
              <a:t>2026. 0.</a:t>
            </a:r>
            <a:endParaRPr lang="ko-KR" altLang="en-US" sz="1100" kern="0" dirty="0">
              <a:solidFill>
                <a:srgbClr val="000000"/>
              </a:solidFill>
              <a:latin typeface="함초롬바탕" panose="02030604000101010101" pitchFamily="18" charset="-127"/>
            </a:endParaRPr>
          </a:p>
        </p:txBody>
      </p:sp>
      <p:graphicFrame>
        <p:nvGraphicFramePr>
          <p:cNvPr id="15" name="표 14">
            <a:extLst>
              <a:ext uri="{FF2B5EF4-FFF2-40B4-BE49-F238E27FC236}">
                <a16:creationId xmlns:a16="http://schemas.microsoft.com/office/drawing/2014/main" id="{27CDD29F-BFF9-2137-5A87-DE47600154D3}"/>
              </a:ext>
            </a:extLst>
          </p:cNvPr>
          <p:cNvGraphicFramePr>
            <a:graphicFrameLocks noGrp="1"/>
          </p:cNvGraphicFramePr>
          <p:nvPr>
            <p:extLst>
              <p:ext uri="{D42A27DB-BD31-4B8C-83A1-F6EECF244321}">
                <p14:modId xmlns:p14="http://schemas.microsoft.com/office/powerpoint/2010/main" val="2555569006"/>
              </p:ext>
            </p:extLst>
          </p:nvPr>
        </p:nvGraphicFramePr>
        <p:xfrm>
          <a:off x="9278262" y="5500386"/>
          <a:ext cx="5088196" cy="4657779"/>
        </p:xfrm>
        <a:graphic>
          <a:graphicData uri="http://schemas.openxmlformats.org/drawingml/2006/table">
            <a:tbl>
              <a:tblPr/>
              <a:tblGrid>
                <a:gridCol w="1268271">
                  <a:extLst>
                    <a:ext uri="{9D8B030D-6E8A-4147-A177-3AD203B41FA5}">
                      <a16:colId xmlns:a16="http://schemas.microsoft.com/office/drawing/2014/main" val="59879271"/>
                    </a:ext>
                  </a:extLst>
                </a:gridCol>
                <a:gridCol w="3819925">
                  <a:extLst>
                    <a:ext uri="{9D8B030D-6E8A-4147-A177-3AD203B41FA5}">
                      <a16:colId xmlns:a16="http://schemas.microsoft.com/office/drawing/2014/main" val="2403867998"/>
                    </a:ext>
                  </a:extLst>
                </a:gridCol>
              </a:tblGrid>
              <a:tr h="672494">
                <a:tc>
                  <a:txBody>
                    <a:bodyPr/>
                    <a:lstStyle/>
                    <a:p>
                      <a:pPr marL="0" marR="0" indent="0" algn="dist" fontAlgn="base" latinLnBrk="1">
                        <a:lnSpc>
                          <a:spcPct val="160000"/>
                        </a:lnSpc>
                        <a:buNone/>
                      </a:pPr>
                      <a:r>
                        <a:rPr lang="ko-KR" altLang="en-US" sz="1200" kern="0" spc="0" dirty="0">
                          <a:solidFill>
                            <a:srgbClr val="000000"/>
                          </a:solidFill>
                          <a:effectLst/>
                          <a:latin typeface="휴먼고딕"/>
                          <a:ea typeface="휴먼고딕"/>
                        </a:rPr>
                        <a:t>해체종류</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20000"/>
                        </a:lnSpc>
                        <a:buNone/>
                      </a:pPr>
                      <a:r>
                        <a:rPr lang="ko-KR" altLang="en-US" sz="1200" kern="0" spc="-40" dirty="0">
                          <a:solidFill>
                            <a:srgbClr val="000000"/>
                          </a:solidFill>
                          <a:effectLst/>
                          <a:latin typeface="휴먼고딕"/>
                          <a:ea typeface="휴먼고딕"/>
                        </a:rPr>
                        <a:t>건축물관리법 제</a:t>
                      </a:r>
                      <a:r>
                        <a:rPr lang="en-US" altLang="ko-KR" sz="1200" kern="0" spc="-40" dirty="0">
                          <a:solidFill>
                            <a:srgbClr val="000000"/>
                          </a:solidFill>
                          <a:effectLst/>
                          <a:latin typeface="휴먼고딕"/>
                          <a:ea typeface="휴먼고딕"/>
                        </a:rPr>
                        <a:t>2</a:t>
                      </a:r>
                      <a:r>
                        <a:rPr lang="ko-KR" altLang="en-US" sz="1200" kern="0" spc="-40" dirty="0">
                          <a:solidFill>
                            <a:srgbClr val="000000"/>
                          </a:solidFill>
                          <a:effectLst/>
                          <a:latin typeface="휴먼고딕"/>
                          <a:ea typeface="휴먼고딕"/>
                        </a:rPr>
                        <a:t>조 </a:t>
                      </a:r>
                      <a:r>
                        <a:rPr lang="en-US" altLang="ko-KR" sz="1200" kern="0" spc="-40" dirty="0">
                          <a:solidFill>
                            <a:srgbClr val="000000"/>
                          </a:solidFill>
                          <a:effectLst/>
                          <a:latin typeface="휴먼고딕"/>
                          <a:ea typeface="휴먼고딕"/>
                        </a:rPr>
                        <a:t>7</a:t>
                      </a:r>
                      <a:r>
                        <a:rPr lang="ko-KR" altLang="en-US" sz="1200" kern="0" spc="-40" dirty="0">
                          <a:solidFill>
                            <a:srgbClr val="000000"/>
                          </a:solidFill>
                          <a:effectLst/>
                          <a:latin typeface="휴먼고딕"/>
                          <a:ea typeface="휴먼고딕"/>
                        </a:rPr>
                        <a:t>호에 따른 </a:t>
                      </a:r>
                      <a:r>
                        <a:rPr lang="en-US" altLang="ko-KR" sz="1200" kern="0" spc="-40" dirty="0">
                          <a:solidFill>
                            <a:srgbClr val="000000"/>
                          </a:solidFill>
                          <a:effectLst/>
                          <a:latin typeface="휴먼고딕"/>
                          <a:ea typeface="휴먼고딕"/>
                        </a:rPr>
                        <a:t>00[</a:t>
                      </a:r>
                      <a:r>
                        <a:rPr lang="ko-KR" altLang="en-US" sz="1200" b="1" kern="0" spc="-40" dirty="0">
                          <a:solidFill>
                            <a:srgbClr val="000000"/>
                          </a:solidFill>
                          <a:effectLst/>
                          <a:latin typeface="휴먼고딕"/>
                          <a:ea typeface="휴먼고딕"/>
                        </a:rPr>
                        <a:t>건축</a:t>
                      </a:r>
                      <a:r>
                        <a:rPr lang="en-US" altLang="ko-KR" sz="1000" kern="0" spc="-40" dirty="0">
                          <a:solidFill>
                            <a:srgbClr val="000000"/>
                          </a:solidFill>
                          <a:effectLst/>
                          <a:latin typeface="휴먼고딕"/>
                          <a:ea typeface="휴먼고딕"/>
                        </a:rPr>
                        <a:t>(</a:t>
                      </a:r>
                      <a:r>
                        <a:rPr lang="ko-KR" altLang="en-US" sz="1000" kern="0" spc="-40" dirty="0">
                          <a:solidFill>
                            <a:srgbClr val="000000"/>
                          </a:solidFill>
                          <a:effectLst/>
                          <a:latin typeface="휴먼고딕"/>
                          <a:ea typeface="휴먼고딕"/>
                        </a:rPr>
                        <a:t>신축</a:t>
                      </a:r>
                      <a:r>
                        <a:rPr lang="en-US" altLang="ko-KR" sz="1000" kern="0" spc="-40" dirty="0">
                          <a:solidFill>
                            <a:srgbClr val="000000"/>
                          </a:solidFill>
                          <a:effectLst/>
                          <a:latin typeface="휴먼고딕"/>
                          <a:ea typeface="휴먼고딕"/>
                        </a:rPr>
                        <a:t>, </a:t>
                      </a:r>
                      <a:r>
                        <a:rPr lang="ko-KR" altLang="en-US" sz="1000" kern="0" spc="-40" dirty="0">
                          <a:solidFill>
                            <a:srgbClr val="000000"/>
                          </a:solidFill>
                          <a:effectLst/>
                          <a:latin typeface="휴먼고딕"/>
                          <a:ea typeface="휴먼고딕"/>
                        </a:rPr>
                        <a:t>증축</a:t>
                      </a:r>
                      <a:r>
                        <a:rPr lang="en-US" altLang="ko-KR" sz="1000" kern="0" spc="-40" dirty="0">
                          <a:solidFill>
                            <a:srgbClr val="000000"/>
                          </a:solidFill>
                          <a:effectLst/>
                          <a:latin typeface="휴먼고딕"/>
                          <a:ea typeface="휴먼고딕"/>
                        </a:rPr>
                        <a:t>, </a:t>
                      </a:r>
                      <a:r>
                        <a:rPr lang="ko-KR" altLang="en-US" sz="1000" kern="0" spc="-40" dirty="0">
                          <a:solidFill>
                            <a:srgbClr val="000000"/>
                          </a:solidFill>
                          <a:effectLst/>
                          <a:latin typeface="휴먼고딕"/>
                          <a:ea typeface="휴먼고딕"/>
                        </a:rPr>
                        <a:t>개축</a:t>
                      </a:r>
                      <a:r>
                        <a:rPr lang="en-US" altLang="ko-KR" sz="1000" kern="0" spc="0" dirty="0">
                          <a:solidFill>
                            <a:srgbClr val="000000"/>
                          </a:solidFill>
                          <a:effectLst/>
                          <a:latin typeface="휴먼고딕"/>
                          <a:ea typeface="휴먼고딕"/>
                        </a:rPr>
                        <a:t>, </a:t>
                      </a:r>
                      <a:r>
                        <a:rPr lang="ko-KR" altLang="en-US" sz="1000" kern="0" spc="0" dirty="0">
                          <a:solidFill>
                            <a:srgbClr val="000000"/>
                          </a:solidFill>
                          <a:effectLst/>
                          <a:latin typeface="휴먼고딕"/>
                          <a:ea typeface="휴먼고딕"/>
                        </a:rPr>
                        <a:t>재축</a:t>
                      </a:r>
                      <a:r>
                        <a:rPr lang="en-US" altLang="ko-KR" sz="1000" kern="0" spc="0" dirty="0">
                          <a:solidFill>
                            <a:srgbClr val="000000"/>
                          </a:solidFill>
                          <a:effectLst/>
                          <a:latin typeface="휴먼고딕"/>
                          <a:ea typeface="휴먼고딕"/>
                        </a:rPr>
                        <a:t>)</a:t>
                      </a:r>
                      <a:r>
                        <a:rPr lang="en-US" altLang="ko-KR" sz="1200" kern="0" spc="0" dirty="0">
                          <a:solidFill>
                            <a:srgbClr val="000000"/>
                          </a:solidFill>
                          <a:effectLst/>
                          <a:latin typeface="휴먼고딕"/>
                          <a:ea typeface="휴먼고딕"/>
                        </a:rPr>
                        <a:t>, </a:t>
                      </a:r>
                      <a:r>
                        <a:rPr lang="ko-KR" altLang="en-US" sz="1200" b="1" kern="0" spc="0" dirty="0">
                          <a:solidFill>
                            <a:srgbClr val="000000"/>
                          </a:solidFill>
                          <a:effectLst/>
                          <a:latin typeface="휴먼고딕"/>
                          <a:ea typeface="휴먼고딕"/>
                        </a:rPr>
                        <a:t>대수선</a:t>
                      </a:r>
                      <a:r>
                        <a:rPr lang="en-US" altLang="ko-KR" sz="1200" kern="0" spc="0" dirty="0">
                          <a:solidFill>
                            <a:srgbClr val="000000"/>
                          </a:solidFill>
                          <a:effectLst/>
                          <a:latin typeface="휴먼고딕"/>
                          <a:ea typeface="휴먼고딕"/>
                        </a:rPr>
                        <a:t>, </a:t>
                      </a:r>
                      <a:r>
                        <a:rPr lang="ko-KR" altLang="en-US" sz="1200" b="1" kern="0" spc="0" dirty="0">
                          <a:solidFill>
                            <a:srgbClr val="000000"/>
                          </a:solidFill>
                          <a:effectLst/>
                          <a:latin typeface="휴먼고딕"/>
                          <a:ea typeface="휴먼고딕"/>
                        </a:rPr>
                        <a:t>리모델링</a:t>
                      </a:r>
                      <a:r>
                        <a:rPr lang="en-US" altLang="ko-KR" sz="1200" kern="0" spc="0" dirty="0">
                          <a:solidFill>
                            <a:srgbClr val="000000"/>
                          </a:solidFill>
                          <a:effectLst/>
                          <a:latin typeface="휴먼고딕"/>
                          <a:ea typeface="휴먼고딕"/>
                        </a:rPr>
                        <a:t>, </a:t>
                      </a:r>
                      <a:r>
                        <a:rPr lang="ko-KR" altLang="en-US" sz="1200" b="1" kern="0" spc="0" dirty="0" err="1">
                          <a:solidFill>
                            <a:srgbClr val="000000"/>
                          </a:solidFill>
                          <a:effectLst/>
                          <a:latin typeface="휴먼고딕"/>
                          <a:ea typeface="휴먼고딕"/>
                        </a:rPr>
                        <a:t>멸실</a:t>
                      </a:r>
                      <a:r>
                        <a:rPr lang="ko-KR" altLang="en-US" sz="1200" kern="0" spc="0" dirty="0">
                          <a:solidFill>
                            <a:srgbClr val="000000"/>
                          </a:solidFill>
                          <a:effectLst/>
                          <a:latin typeface="함초롬바탕" panose="02030604000101010101" pitchFamily="18" charset="-127"/>
                          <a:ea typeface="휴먼고딕"/>
                        </a:rPr>
                        <a:t> </a:t>
                      </a:r>
                      <a:r>
                        <a:rPr lang="ko-KR" altLang="en-US" sz="1200" kern="0" spc="0" dirty="0">
                          <a:solidFill>
                            <a:srgbClr val="000000"/>
                          </a:solidFill>
                          <a:effectLst/>
                          <a:latin typeface="휴먼고딕"/>
                          <a:ea typeface="휴먼고딕"/>
                        </a:rPr>
                        <a:t>中 </a:t>
                      </a:r>
                      <a:r>
                        <a:rPr lang="ko-KR" altLang="en-US" sz="1200" kern="0" spc="0" dirty="0" err="1">
                          <a:solidFill>
                            <a:srgbClr val="000000"/>
                          </a:solidFill>
                          <a:effectLst/>
                          <a:latin typeface="휴먼고딕"/>
                          <a:ea typeface="휴먼고딕"/>
                        </a:rPr>
                        <a:t>택</a:t>
                      </a:r>
                      <a:r>
                        <a:rPr lang="en-US" altLang="ko-KR" sz="1200" kern="0" spc="0" dirty="0">
                          <a:solidFill>
                            <a:srgbClr val="000000"/>
                          </a:solidFill>
                          <a:effectLst/>
                          <a:latin typeface="휴먼고딕"/>
                          <a:ea typeface="휴먼고딕"/>
                        </a:rPr>
                        <a:t>1]</a:t>
                      </a:r>
                      <a:r>
                        <a:rPr lang="ko-KR" altLang="en-US" sz="1200" kern="0" spc="0" dirty="0">
                          <a:solidFill>
                            <a:srgbClr val="000000"/>
                          </a:solidFill>
                          <a:effectLst/>
                          <a:latin typeface="휴먼고딕"/>
                          <a:ea typeface="휴먼고딕"/>
                        </a:rPr>
                        <a:t>을 위한 건축물 </a:t>
                      </a:r>
                      <a:r>
                        <a:rPr lang="en-US" altLang="ko-KR" sz="1200" kern="0" spc="0" dirty="0">
                          <a:solidFill>
                            <a:srgbClr val="000000"/>
                          </a:solidFill>
                          <a:effectLst/>
                          <a:latin typeface="휴먼고딕"/>
                          <a:ea typeface="휴먼고딕"/>
                        </a:rPr>
                        <a:t>0</a:t>
                      </a:r>
                      <a:r>
                        <a:rPr lang="ko-KR" altLang="en-US" sz="1200" kern="0" spc="0" dirty="0">
                          <a:solidFill>
                            <a:srgbClr val="000000"/>
                          </a:solidFill>
                          <a:effectLst/>
                          <a:latin typeface="휴먼고딕"/>
                          <a:ea typeface="휴먼고딕"/>
                        </a:rPr>
                        <a:t>동 해체공사 심의 신청</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0609404"/>
                  </a:ext>
                </a:extLst>
              </a:tr>
              <a:tr h="1769937">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심의사유</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20000"/>
                        </a:lnSpc>
                        <a:buNone/>
                      </a:pPr>
                      <a:r>
                        <a:rPr lang="ko-KR" altLang="en-US" sz="1200" kern="0" spc="0" dirty="0">
                          <a:solidFill>
                            <a:srgbClr val="000000"/>
                          </a:solidFill>
                          <a:effectLst/>
                          <a:latin typeface="휴먼고딕"/>
                          <a:ea typeface="휴먼고딕"/>
                        </a:rPr>
                        <a:t>건축물관리법 </a:t>
                      </a:r>
                      <a:r>
                        <a:rPr lang="en-US" altLang="ko-KR" sz="1200" kern="0" spc="0" dirty="0">
                          <a:solidFill>
                            <a:srgbClr val="000000"/>
                          </a:solidFill>
                          <a:effectLst/>
                          <a:latin typeface="휴먼고딕"/>
                          <a:ea typeface="휴먼고딕"/>
                        </a:rPr>
                        <a:t>30</a:t>
                      </a:r>
                      <a:r>
                        <a:rPr lang="ko-KR" altLang="en-US" sz="1200" kern="0" spc="0" dirty="0">
                          <a:solidFill>
                            <a:srgbClr val="000000"/>
                          </a:solidFill>
                          <a:effectLst/>
                          <a:latin typeface="휴먼고딕"/>
                          <a:ea typeface="휴먼고딕"/>
                        </a:rPr>
                        <a:t>조에 따라 </a:t>
                      </a:r>
                      <a:r>
                        <a:rPr lang="en-US" altLang="ko-KR" sz="1200" kern="0" spc="0" dirty="0">
                          <a:solidFill>
                            <a:srgbClr val="000000"/>
                          </a:solidFill>
                          <a:effectLst/>
                          <a:latin typeface="휴먼고딕"/>
                          <a:ea typeface="휴먼고딕"/>
                        </a:rPr>
                        <a:t>(</a:t>
                      </a:r>
                      <a:r>
                        <a:rPr lang="ko-KR" altLang="en-US" sz="1200" kern="0" spc="0" dirty="0">
                          <a:solidFill>
                            <a:srgbClr val="000000"/>
                          </a:solidFill>
                          <a:effectLst/>
                          <a:latin typeface="휴먼고딕"/>
                          <a:ea typeface="휴먼고딕"/>
                        </a:rPr>
                        <a:t>해체 부위</a:t>
                      </a:r>
                      <a:r>
                        <a:rPr lang="en-US" altLang="ko-KR" sz="1200" kern="0" spc="0" dirty="0">
                          <a:solidFill>
                            <a:srgbClr val="000000"/>
                          </a:solidFill>
                          <a:effectLst/>
                          <a:latin typeface="휴먼고딕"/>
                          <a:ea typeface="휴먼고딕"/>
                        </a:rPr>
                        <a:t>)</a:t>
                      </a:r>
                      <a:r>
                        <a:rPr lang="ko-KR" altLang="en-US" sz="1200" kern="0" spc="0" dirty="0">
                          <a:solidFill>
                            <a:srgbClr val="000000"/>
                          </a:solidFill>
                          <a:effectLst/>
                          <a:latin typeface="휴먼고딕"/>
                          <a:ea typeface="휴먼고딕"/>
                        </a:rPr>
                        <a:t>를 위해 해체심의를 신청함</a:t>
                      </a:r>
                      <a:endParaRPr lang="ko-KR" altLang="en-US" sz="1000" kern="0" spc="0" dirty="0">
                        <a:solidFill>
                          <a:srgbClr val="000000"/>
                        </a:solidFill>
                        <a:effectLst/>
                        <a:latin typeface="함초롬바탕" panose="02030604000101010101" pitchFamily="18" charset="-127"/>
                      </a:endParaRPr>
                    </a:p>
                    <a:p>
                      <a:pPr marL="0" marR="0" indent="0" algn="just" fontAlgn="base" latinLnBrk="1">
                        <a:lnSpc>
                          <a:spcPct val="120000"/>
                        </a:lnSpc>
                        <a:buNone/>
                      </a:pPr>
                      <a:r>
                        <a:rPr lang="en-US" altLang="ko-KR" sz="1200" kern="0" spc="0" dirty="0">
                          <a:solidFill>
                            <a:srgbClr val="000000"/>
                          </a:solidFill>
                          <a:effectLst/>
                          <a:latin typeface="휴먼고딕"/>
                          <a:ea typeface="휴먼고딕"/>
                        </a:rPr>
                        <a:t>ex) </a:t>
                      </a:r>
                      <a:r>
                        <a:rPr lang="ko-KR" altLang="en-US" sz="1200" kern="0" spc="0" dirty="0">
                          <a:solidFill>
                            <a:srgbClr val="000000"/>
                          </a:solidFill>
                          <a:effectLst/>
                          <a:latin typeface="휴먼고딕"/>
                          <a:ea typeface="휴먼고딕"/>
                        </a:rPr>
                        <a:t>건축물관리법 제</a:t>
                      </a:r>
                      <a:r>
                        <a:rPr lang="en-US" altLang="ko-KR" sz="1200" kern="0" spc="0" dirty="0">
                          <a:solidFill>
                            <a:srgbClr val="000000"/>
                          </a:solidFill>
                          <a:effectLst/>
                          <a:latin typeface="휴먼고딕"/>
                          <a:ea typeface="휴먼고딕"/>
                        </a:rPr>
                        <a:t>30</a:t>
                      </a:r>
                      <a:r>
                        <a:rPr lang="ko-KR" altLang="en-US" sz="1200" kern="0" spc="0" dirty="0">
                          <a:solidFill>
                            <a:srgbClr val="000000"/>
                          </a:solidFill>
                          <a:effectLst/>
                          <a:latin typeface="휴먼고딕"/>
                          <a:ea typeface="휴먼고딕"/>
                        </a:rPr>
                        <a:t>조제</a:t>
                      </a:r>
                      <a:r>
                        <a:rPr lang="en-US" altLang="ko-KR" sz="1200" kern="0" spc="0" dirty="0">
                          <a:solidFill>
                            <a:srgbClr val="000000"/>
                          </a:solidFill>
                          <a:effectLst/>
                          <a:latin typeface="휴먼고딕"/>
                          <a:ea typeface="휴먼고딕"/>
                        </a:rPr>
                        <a:t>1</a:t>
                      </a:r>
                      <a:r>
                        <a:rPr lang="ko-KR" altLang="en-US" sz="1200" kern="0" spc="0" dirty="0" err="1">
                          <a:solidFill>
                            <a:srgbClr val="000000"/>
                          </a:solidFill>
                          <a:effectLst/>
                          <a:latin typeface="휴먼고딕"/>
                          <a:ea typeface="휴먼고딕"/>
                        </a:rPr>
                        <a:t>항○에</a:t>
                      </a:r>
                      <a:r>
                        <a:rPr lang="ko-KR" altLang="en-US" sz="1200" kern="0" spc="0" dirty="0">
                          <a:solidFill>
                            <a:srgbClr val="000000"/>
                          </a:solidFill>
                          <a:effectLst/>
                          <a:latin typeface="휴먼고딕"/>
                          <a:ea typeface="휴먼고딕"/>
                        </a:rPr>
                        <a:t> 따라 연면적</a:t>
                      </a:r>
                      <a:r>
                        <a:rPr lang="en-US" altLang="ko-KR" sz="1200" kern="0" spc="0" dirty="0">
                          <a:solidFill>
                            <a:srgbClr val="000000"/>
                          </a:solidFill>
                          <a:effectLst/>
                          <a:latin typeface="휴먼고딕"/>
                          <a:ea typeface="휴먼고딕"/>
                        </a:rPr>
                        <a:t>500</a:t>
                      </a:r>
                      <a:r>
                        <a:rPr lang="ko-KR" altLang="en-US" sz="1200" kern="0" spc="0" dirty="0">
                          <a:solidFill>
                            <a:srgbClr val="000000"/>
                          </a:solidFill>
                          <a:effectLst/>
                          <a:latin typeface="휴먼고딕"/>
                          <a:ea typeface="휴먼고딕"/>
                        </a:rPr>
                        <a:t>㎡ 이상 해체로 인한 해체 심의를 신청함</a:t>
                      </a:r>
                    </a:p>
                    <a:p>
                      <a:pPr marL="0" marR="0" indent="0" algn="just" fontAlgn="base" latinLnBrk="1">
                        <a:lnSpc>
                          <a:spcPct val="120000"/>
                        </a:lnSpc>
                        <a:buNone/>
                      </a:pPr>
                      <a:r>
                        <a:rPr lang="en-US" altLang="ko-KR" sz="1200" kern="0" spc="0" dirty="0">
                          <a:solidFill>
                            <a:srgbClr val="000000"/>
                          </a:solidFill>
                          <a:effectLst/>
                          <a:latin typeface="휴먼고딕"/>
                          <a:ea typeface="휴먼고딕"/>
                        </a:rPr>
                        <a:t>ex) </a:t>
                      </a:r>
                      <a:r>
                        <a:rPr lang="ko-KR" altLang="en-US" sz="1200" kern="0" spc="0" dirty="0">
                          <a:solidFill>
                            <a:srgbClr val="000000"/>
                          </a:solidFill>
                          <a:effectLst/>
                          <a:latin typeface="휴먼고딕"/>
                          <a:ea typeface="휴먼고딕"/>
                        </a:rPr>
                        <a:t>건축물관리법 제</a:t>
                      </a:r>
                      <a:r>
                        <a:rPr lang="en-US" altLang="ko-KR" sz="1200" kern="0" spc="0" dirty="0">
                          <a:solidFill>
                            <a:srgbClr val="000000"/>
                          </a:solidFill>
                          <a:effectLst/>
                          <a:latin typeface="휴먼고딕"/>
                          <a:ea typeface="휴먼고딕"/>
                        </a:rPr>
                        <a:t>30</a:t>
                      </a:r>
                      <a:r>
                        <a:rPr lang="ko-KR" altLang="en-US" sz="1200" kern="0" spc="0" dirty="0">
                          <a:solidFill>
                            <a:srgbClr val="000000"/>
                          </a:solidFill>
                          <a:effectLst/>
                          <a:latin typeface="휴먼고딕"/>
                          <a:ea typeface="휴먼고딕"/>
                        </a:rPr>
                        <a:t>조제</a:t>
                      </a:r>
                      <a:r>
                        <a:rPr lang="en-US" altLang="ko-KR" sz="1200" kern="0" spc="0" dirty="0">
                          <a:solidFill>
                            <a:srgbClr val="000000"/>
                          </a:solidFill>
                          <a:effectLst/>
                          <a:latin typeface="휴먼고딕"/>
                          <a:ea typeface="휴먼고딕"/>
                        </a:rPr>
                        <a:t>2</a:t>
                      </a:r>
                      <a:r>
                        <a:rPr lang="ko-KR" altLang="en-US" sz="1200" kern="0" spc="0" dirty="0" err="1">
                          <a:solidFill>
                            <a:srgbClr val="000000"/>
                          </a:solidFill>
                          <a:effectLst/>
                          <a:latin typeface="휴먼고딕"/>
                          <a:ea typeface="휴먼고딕"/>
                        </a:rPr>
                        <a:t>항제</a:t>
                      </a:r>
                      <a:r>
                        <a:rPr lang="en-US" altLang="ko-KR" sz="1200" kern="0" spc="0" dirty="0">
                          <a:solidFill>
                            <a:srgbClr val="000000"/>
                          </a:solidFill>
                          <a:effectLst/>
                          <a:latin typeface="휴먼고딕"/>
                          <a:ea typeface="휴먼고딕"/>
                        </a:rPr>
                        <a:t>1</a:t>
                      </a:r>
                      <a:r>
                        <a:rPr lang="ko-KR" altLang="en-US" sz="1200" kern="0" spc="0" dirty="0">
                          <a:solidFill>
                            <a:srgbClr val="000000"/>
                          </a:solidFill>
                          <a:effectLst/>
                          <a:latin typeface="휴먼고딕"/>
                          <a:ea typeface="휴먼고딕"/>
                        </a:rPr>
                        <a:t>호에 따라 해당건축물 주변의 일정범위 반경 내 </a:t>
                      </a:r>
                      <a:r>
                        <a:rPr lang="en-US" altLang="ko-KR" sz="1200" kern="0" spc="0" dirty="0">
                          <a:solidFill>
                            <a:srgbClr val="000000"/>
                          </a:solidFill>
                          <a:effectLst/>
                          <a:latin typeface="휴먼고딕"/>
                          <a:ea typeface="휴먼고딕"/>
                        </a:rPr>
                        <a:t>0000 </a:t>
                      </a:r>
                      <a:r>
                        <a:rPr lang="ko-KR" altLang="en-US" sz="1200" kern="0" spc="0" dirty="0">
                          <a:solidFill>
                            <a:srgbClr val="000000"/>
                          </a:solidFill>
                          <a:effectLst/>
                          <a:latin typeface="휴먼고딕"/>
                          <a:ea typeface="휴먼고딕"/>
                        </a:rPr>
                        <a:t>등 해당 지방자치단체의 조례로 정하는 시설이 있는 경우에 대한 심의를 신청함</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6818142"/>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대지위치</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ko-KR" altLang="en-US" sz="1200" kern="0" spc="0" dirty="0">
                          <a:solidFill>
                            <a:srgbClr val="000000"/>
                          </a:solidFill>
                          <a:effectLst/>
                          <a:latin typeface="휴먼고딕"/>
                          <a:ea typeface="휴먼고딕"/>
                        </a:rPr>
                        <a:t>인천광역시 </a:t>
                      </a:r>
                      <a:r>
                        <a:rPr lang="ko-KR" altLang="en-US" sz="1200" kern="0" spc="0" dirty="0" err="1">
                          <a:solidFill>
                            <a:srgbClr val="000000"/>
                          </a:solidFill>
                          <a:effectLst/>
                          <a:latin typeface="휴먼고딕"/>
                          <a:ea typeface="휴먼고딕"/>
                        </a:rPr>
                        <a:t>검단구</a:t>
                      </a:r>
                      <a:r>
                        <a:rPr lang="ko-KR" altLang="en-US" sz="1200" kern="0" spc="0" dirty="0">
                          <a:solidFill>
                            <a:srgbClr val="000000"/>
                          </a:solidFill>
                          <a:effectLst/>
                          <a:latin typeface="휴먼고딕"/>
                          <a:ea typeface="휴먼고딕"/>
                        </a:rPr>
                        <a:t>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동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번지</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402234"/>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건축물 용도</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en-US" altLang="ko-KR" sz="1200" kern="0" spc="0" dirty="0">
                          <a:solidFill>
                            <a:srgbClr val="000000"/>
                          </a:solidFill>
                          <a:effectLst/>
                          <a:latin typeface="함초롬바탕" panose="02030604000101010101" pitchFamily="18" charset="-127"/>
                        </a:rPr>
                        <a:t> </a:t>
                      </a:r>
                      <a:endParaRPr lang="ko-KR" altLang="en-US" sz="12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73689991"/>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건축물 규모</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ko-KR" altLang="en-US" sz="1200" kern="0" spc="0">
                          <a:solidFill>
                            <a:srgbClr val="000000"/>
                          </a:solidFill>
                          <a:effectLst/>
                          <a:latin typeface="휴먼고딕"/>
                          <a:ea typeface="휴먼고딕"/>
                        </a:rPr>
                        <a:t>지하 </a:t>
                      </a:r>
                      <a:r>
                        <a:rPr lang="en-US" altLang="ko-KR" sz="1200" kern="0" spc="0">
                          <a:solidFill>
                            <a:srgbClr val="000000"/>
                          </a:solidFill>
                          <a:effectLst/>
                          <a:latin typeface="휴먼고딕"/>
                          <a:ea typeface="휴먼고딕"/>
                        </a:rPr>
                        <a:t>00</a:t>
                      </a:r>
                      <a:r>
                        <a:rPr lang="ko-KR" altLang="en-US" sz="1200" kern="0" spc="0">
                          <a:solidFill>
                            <a:srgbClr val="000000"/>
                          </a:solidFill>
                          <a:effectLst/>
                          <a:latin typeface="휴먼고딕"/>
                          <a:ea typeface="휴먼고딕"/>
                        </a:rPr>
                        <a:t>층</a:t>
                      </a:r>
                      <a:r>
                        <a:rPr lang="en-US" altLang="ko-KR" sz="1200" kern="0" spc="0">
                          <a:solidFill>
                            <a:srgbClr val="000000"/>
                          </a:solidFill>
                          <a:effectLst/>
                          <a:latin typeface="휴먼고딕"/>
                          <a:ea typeface="휴먼고딕"/>
                        </a:rPr>
                        <a:t>, </a:t>
                      </a:r>
                      <a:r>
                        <a:rPr lang="ko-KR" altLang="en-US" sz="1200" kern="0" spc="0">
                          <a:solidFill>
                            <a:srgbClr val="000000"/>
                          </a:solidFill>
                          <a:effectLst/>
                          <a:latin typeface="휴먼고딕"/>
                          <a:ea typeface="휴먼고딕"/>
                        </a:rPr>
                        <a:t>지상 </a:t>
                      </a:r>
                      <a:r>
                        <a:rPr lang="en-US" altLang="ko-KR" sz="1200" kern="0" spc="0">
                          <a:solidFill>
                            <a:srgbClr val="000000"/>
                          </a:solidFill>
                          <a:effectLst/>
                          <a:latin typeface="휴먼고딕"/>
                          <a:ea typeface="휴먼고딕"/>
                        </a:rPr>
                        <a:t>00</a:t>
                      </a:r>
                      <a:r>
                        <a:rPr lang="ko-KR" altLang="en-US" sz="1200" kern="0" spc="0">
                          <a:solidFill>
                            <a:srgbClr val="000000"/>
                          </a:solidFill>
                          <a:effectLst/>
                          <a:latin typeface="휴먼고딕"/>
                          <a:ea typeface="휴먼고딕"/>
                        </a:rPr>
                        <a:t>층 </a:t>
                      </a:r>
                      <a:r>
                        <a:rPr lang="en-US" altLang="ko-KR" sz="1200" kern="0" spc="0">
                          <a:solidFill>
                            <a:srgbClr val="000000"/>
                          </a:solidFill>
                          <a:effectLst/>
                          <a:latin typeface="휴먼고딕"/>
                          <a:ea typeface="휴먼고딕"/>
                        </a:rPr>
                        <a:t>/ </a:t>
                      </a:r>
                      <a:r>
                        <a:rPr lang="ko-KR" altLang="en-US" sz="1200" kern="0" spc="0">
                          <a:solidFill>
                            <a:srgbClr val="000000"/>
                          </a:solidFill>
                          <a:effectLst/>
                          <a:latin typeface="휴먼고딕"/>
                          <a:ea typeface="휴먼고딕"/>
                        </a:rPr>
                        <a:t>높이 </a:t>
                      </a:r>
                      <a:r>
                        <a:rPr lang="en-US" altLang="ko-KR" sz="1200" kern="0" spc="0">
                          <a:solidFill>
                            <a:srgbClr val="000000"/>
                          </a:solidFill>
                          <a:effectLst/>
                          <a:latin typeface="휴먼고딕"/>
                          <a:ea typeface="휴먼고딕"/>
                        </a:rPr>
                        <a:t>00m / </a:t>
                      </a:r>
                      <a:r>
                        <a:rPr lang="ko-KR" altLang="en-US" sz="1200" kern="0" spc="0">
                          <a:solidFill>
                            <a:srgbClr val="000000"/>
                          </a:solidFill>
                          <a:effectLst/>
                          <a:latin typeface="휴먼고딕"/>
                          <a:ea typeface="휴먼고딕"/>
                        </a:rPr>
                        <a:t>연면적 </a:t>
                      </a:r>
                      <a:r>
                        <a:rPr lang="en-US" altLang="ko-KR" sz="1200" kern="0" spc="0">
                          <a:solidFill>
                            <a:srgbClr val="000000"/>
                          </a:solidFill>
                          <a:effectLst/>
                          <a:latin typeface="휴먼고딕"/>
                          <a:ea typeface="휴먼고딕"/>
                        </a:rPr>
                        <a:t>000.00</a:t>
                      </a:r>
                      <a:r>
                        <a:rPr lang="ko-KR" altLang="en-US" sz="1200" kern="0" spc="0">
                          <a:solidFill>
                            <a:srgbClr val="000000"/>
                          </a:solidFill>
                          <a:effectLst/>
                          <a:latin typeface="휴먼고딕"/>
                          <a:ea typeface="휴먼고딕"/>
                        </a:rPr>
                        <a:t>㎡</a:t>
                      </a:r>
                      <a:endParaRPr lang="ko-KR" altLang="en-US" sz="1000" kern="0" spc="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19882448"/>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건축물 구조</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endParaRPr lang="ko-KR" altLang="en-US" sz="1200" kern="0" spc="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09748117"/>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사용승인일</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en-US" altLang="ko-KR" sz="1200" kern="0" spc="0" dirty="0">
                          <a:solidFill>
                            <a:srgbClr val="000000"/>
                          </a:solidFill>
                          <a:effectLst/>
                          <a:latin typeface="휴먼고딕"/>
                          <a:ea typeface="휴먼고딕"/>
                        </a:rPr>
                        <a:t>0000</a:t>
                      </a:r>
                      <a:r>
                        <a:rPr lang="ko-KR" altLang="en-US" sz="1200" kern="0" spc="0" dirty="0">
                          <a:solidFill>
                            <a:srgbClr val="000000"/>
                          </a:solidFill>
                          <a:effectLst/>
                          <a:latin typeface="휴먼고딕"/>
                          <a:ea typeface="휴먼고딕"/>
                        </a:rPr>
                        <a:t>년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월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일</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6491690"/>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심의내용</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ko-KR" altLang="en-US" sz="1200" kern="0" spc="0" dirty="0">
                          <a:solidFill>
                            <a:srgbClr val="000000"/>
                          </a:solidFill>
                          <a:effectLst/>
                          <a:latin typeface="휴먼고딕"/>
                          <a:ea typeface="휴먼고딕"/>
                        </a:rPr>
                        <a:t>건축물 해체 허가 </a:t>
                      </a:r>
                      <a:r>
                        <a:rPr lang="en-US" altLang="ko-KR" sz="1200" kern="0" spc="0" dirty="0">
                          <a:solidFill>
                            <a:srgbClr val="000000"/>
                          </a:solidFill>
                          <a:effectLst/>
                          <a:latin typeface="휴먼고딕"/>
                          <a:ea typeface="휴먼고딕"/>
                        </a:rPr>
                        <a:t>/ </a:t>
                      </a:r>
                      <a:r>
                        <a:rPr lang="ko-KR" altLang="en-US" sz="1200" kern="0" spc="0" dirty="0">
                          <a:solidFill>
                            <a:srgbClr val="000000"/>
                          </a:solidFill>
                          <a:effectLst/>
                          <a:latin typeface="휴먼고딕"/>
                          <a:ea typeface="휴먼고딕"/>
                        </a:rPr>
                        <a:t>신고 에 관한 사항</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0167413"/>
                  </a:ext>
                </a:extLst>
              </a:tr>
              <a:tr h="485014">
                <a:tc>
                  <a:txBody>
                    <a:bodyPr/>
                    <a:lstStyle/>
                    <a:p>
                      <a:pPr marL="0" marR="0" indent="0" algn="dist" fontAlgn="base" latinLnBrk="1">
                        <a:lnSpc>
                          <a:spcPct val="160000"/>
                        </a:lnSpc>
                        <a:buNone/>
                      </a:pPr>
                      <a:r>
                        <a:rPr lang="ko-KR" altLang="en-US" sz="1200" kern="0" spc="0" dirty="0">
                          <a:solidFill>
                            <a:srgbClr val="000000"/>
                          </a:solidFill>
                          <a:effectLst/>
                          <a:latin typeface="휴먼고딕"/>
                          <a:ea typeface="휴먼고딕"/>
                        </a:rPr>
                        <a:t>작성자</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30000"/>
                        </a:lnSpc>
                        <a:buNone/>
                      </a:pPr>
                      <a:r>
                        <a:rPr lang="en-US" altLang="ko-KR" sz="1200" kern="0" spc="0" dirty="0">
                          <a:solidFill>
                            <a:srgbClr val="000000"/>
                          </a:solidFill>
                          <a:effectLst/>
                          <a:latin typeface="휴먼고딕"/>
                          <a:ea typeface="휴먼고딕"/>
                        </a:rPr>
                        <a:t>00 </a:t>
                      </a:r>
                      <a:r>
                        <a:rPr lang="ko-KR" altLang="en-US" sz="1200" kern="0" spc="0" dirty="0">
                          <a:solidFill>
                            <a:srgbClr val="000000"/>
                          </a:solidFill>
                          <a:effectLst/>
                          <a:latin typeface="휴먼고딕"/>
                          <a:ea typeface="휴먼고딕"/>
                        </a:rPr>
                        <a:t>구조기술사사무소 </a:t>
                      </a:r>
                      <a:endParaRPr lang="ko-KR" altLang="en-US" sz="1000" kern="0" spc="0" dirty="0">
                        <a:solidFill>
                          <a:srgbClr val="000000"/>
                        </a:solidFill>
                        <a:effectLst/>
                        <a:latin typeface="함초롬바탕" panose="02030604000101010101" pitchFamily="18" charset="-127"/>
                      </a:endParaRPr>
                    </a:p>
                    <a:p>
                      <a:pPr marL="0" marR="0" indent="0" algn="just" fontAlgn="base" latinLnBrk="1">
                        <a:lnSpc>
                          <a:spcPct val="130000"/>
                        </a:lnSpc>
                        <a:buNone/>
                      </a:pPr>
                      <a:r>
                        <a:rPr lang="en-US" altLang="ko-KR" sz="1200" kern="0" spc="0" dirty="0">
                          <a:solidFill>
                            <a:srgbClr val="000000"/>
                          </a:solidFill>
                          <a:effectLst/>
                          <a:latin typeface="휴먼고딕"/>
                          <a:ea typeface="휴먼고딕"/>
                        </a:rPr>
                        <a:t>(</a:t>
                      </a:r>
                      <a:r>
                        <a:rPr lang="ko-KR" altLang="en-US" sz="1200" kern="0" spc="0" dirty="0">
                          <a:solidFill>
                            <a:srgbClr val="000000"/>
                          </a:solidFill>
                          <a:effectLst/>
                          <a:latin typeface="휴먼고딕"/>
                          <a:ea typeface="휴먼고딕"/>
                        </a:rPr>
                        <a:t>건축구조기술사 </a:t>
                      </a:r>
                      <a:r>
                        <a:rPr lang="en-US" altLang="ko-KR" sz="1200" kern="0" spc="0" dirty="0">
                          <a:solidFill>
                            <a:srgbClr val="000000"/>
                          </a:solidFill>
                          <a:effectLst/>
                          <a:latin typeface="휴먼고딕"/>
                          <a:ea typeface="휴먼고딕"/>
                        </a:rPr>
                        <a:t>000 / </a:t>
                      </a:r>
                      <a:r>
                        <a:rPr lang="ko-KR" altLang="en-US" sz="1200" kern="0" spc="0" dirty="0">
                          <a:solidFill>
                            <a:srgbClr val="000000"/>
                          </a:solidFill>
                          <a:effectLst/>
                          <a:latin typeface="휴먼고딕"/>
                          <a:ea typeface="휴먼고딕"/>
                        </a:rPr>
                        <a:t>건축사 </a:t>
                      </a:r>
                      <a:r>
                        <a:rPr lang="en-US" altLang="ko-KR" sz="1200" kern="0" spc="0" dirty="0">
                          <a:solidFill>
                            <a:srgbClr val="000000"/>
                          </a:solidFill>
                          <a:effectLst/>
                          <a:latin typeface="휴먼고딕"/>
                          <a:ea typeface="휴먼고딕"/>
                        </a:rPr>
                        <a:t>000) (</a:t>
                      </a:r>
                      <a:r>
                        <a:rPr lang="ko-KR" altLang="en-US" sz="1200" kern="0" spc="0" dirty="0">
                          <a:solidFill>
                            <a:srgbClr val="000000"/>
                          </a:solidFill>
                          <a:effectLst/>
                          <a:latin typeface="휴먼고딕"/>
                          <a:ea typeface="휴먼고딕"/>
                        </a:rPr>
                        <a:t>날인 必</a:t>
                      </a:r>
                      <a:r>
                        <a:rPr lang="en-US" altLang="ko-KR" sz="1200" kern="0" spc="0" dirty="0">
                          <a:solidFill>
                            <a:srgbClr val="000000"/>
                          </a:solidFill>
                          <a:effectLst/>
                          <a:latin typeface="휴먼고딕"/>
                          <a:ea typeface="휴먼고딕"/>
                        </a:rPr>
                        <a:t>)</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38401342"/>
                  </a:ext>
                </a:extLst>
              </a:tr>
            </a:tbl>
          </a:graphicData>
        </a:graphic>
      </p:graphicFrame>
      <p:graphicFrame>
        <p:nvGraphicFramePr>
          <p:cNvPr id="20" name="표 19">
            <a:extLst>
              <a:ext uri="{FF2B5EF4-FFF2-40B4-BE49-F238E27FC236}">
                <a16:creationId xmlns:a16="http://schemas.microsoft.com/office/drawing/2014/main" id="{787D46ED-4757-C8F5-62C9-A816C1C951AC}"/>
              </a:ext>
            </a:extLst>
          </p:cNvPr>
          <p:cNvGraphicFramePr>
            <a:graphicFrameLocks noGrp="1"/>
          </p:cNvGraphicFramePr>
          <p:nvPr/>
        </p:nvGraphicFramePr>
        <p:xfrm>
          <a:off x="13141538" y="1170494"/>
          <a:ext cx="1116338" cy="1456759"/>
        </p:xfrm>
        <a:graphic>
          <a:graphicData uri="http://schemas.openxmlformats.org/drawingml/2006/table">
            <a:tbl>
              <a:tblPr/>
              <a:tblGrid>
                <a:gridCol w="1116338">
                  <a:extLst>
                    <a:ext uri="{9D8B030D-6E8A-4147-A177-3AD203B41FA5}">
                      <a16:colId xmlns:a16="http://schemas.microsoft.com/office/drawing/2014/main" val="1411345498"/>
                    </a:ext>
                  </a:extLst>
                </a:gridCol>
              </a:tblGrid>
              <a:tr h="339940">
                <a:tc>
                  <a:txBody>
                    <a:bodyPr/>
                    <a:lstStyle/>
                    <a:p>
                      <a:pPr marL="0" marR="0" indent="0" algn="dist" fontAlgn="base" latinLnBrk="0">
                        <a:lnSpc>
                          <a:spcPct val="160000"/>
                        </a:lnSpc>
                        <a:buNone/>
                      </a:pPr>
                      <a:r>
                        <a:rPr lang="ko-KR" altLang="en-US" sz="1400" kern="0" spc="0" dirty="0">
                          <a:solidFill>
                            <a:srgbClr val="000000"/>
                          </a:solidFill>
                          <a:effectLst/>
                          <a:latin typeface="휴먼고딕"/>
                          <a:ea typeface="휴먼고딕"/>
                        </a:rPr>
                        <a:t>안건번호</a:t>
                      </a:r>
                      <a:endParaRPr lang="ko-KR" altLang="en-US" sz="1200" kern="0" spc="0" dirty="0">
                        <a:solidFill>
                          <a:srgbClr val="000000"/>
                        </a:solidFill>
                        <a:effectLst/>
                        <a:latin typeface="함초롬바탕" panose="02030604000101010101" pitchFamily="18" charset="-127"/>
                      </a:endParaRPr>
                    </a:p>
                  </a:txBody>
                  <a:tcPr marL="81848" marR="81848" marT="22628" marB="22628" anchor="ctr" anchorCtr="1">
                    <a:lnL w="21590" cap="flat" cmpd="sng" algn="ctr">
                      <a:solidFill>
                        <a:srgbClr val="000000"/>
                      </a:solidFill>
                      <a:prstDash val="solid"/>
                      <a:round/>
                      <a:headEnd type="none" w="med" len="med"/>
                      <a:tailEnd type="none" w="med" len="med"/>
                    </a:lnL>
                    <a:lnR w="21590" cap="flat" cmpd="sng" algn="ctr">
                      <a:solidFill>
                        <a:srgbClr val="000000"/>
                      </a:solidFill>
                      <a:prstDash val="solid"/>
                      <a:round/>
                      <a:headEnd type="none" w="med" len="med"/>
                      <a:tailEnd type="none" w="med" len="med"/>
                    </a:lnR>
                    <a:lnT w="21590"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5810855"/>
                  </a:ext>
                </a:extLst>
              </a:tr>
              <a:tr h="1116819">
                <a:tc>
                  <a:txBody>
                    <a:bodyPr/>
                    <a:lstStyle/>
                    <a:p>
                      <a:pPr marL="0" marR="0" indent="0" algn="ctr" fontAlgn="base" latinLnBrk="0">
                        <a:lnSpc>
                          <a:spcPct val="160000"/>
                        </a:lnSpc>
                        <a:buNone/>
                      </a:pPr>
                      <a:endParaRPr lang="ko-KR" altLang="en-US" sz="1600" kern="0" spc="0" dirty="0">
                        <a:solidFill>
                          <a:srgbClr val="000000"/>
                        </a:solidFill>
                        <a:effectLst/>
                        <a:latin typeface="함초롬바탕" panose="02030604000101010101" pitchFamily="18" charset="-127"/>
                      </a:endParaRPr>
                    </a:p>
                  </a:txBody>
                  <a:tcPr marL="81848" marR="81848" marT="22628" marB="22628" anchor="ctr">
                    <a:lnL w="21590" cap="flat" cmpd="sng" algn="ctr">
                      <a:solidFill>
                        <a:srgbClr val="000000"/>
                      </a:solidFill>
                      <a:prstDash val="solid"/>
                      <a:round/>
                      <a:headEnd type="none" w="med" len="med"/>
                      <a:tailEnd type="none" w="med" len="med"/>
                    </a:lnL>
                    <a:lnR w="21590"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2159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2847724"/>
                  </a:ext>
                </a:extLst>
              </a:tr>
            </a:tbl>
          </a:graphicData>
        </a:graphic>
      </p:graphicFrame>
      <p:pic>
        <p:nvPicPr>
          <p:cNvPr id="7" name="그림 6">
            <a:extLst>
              <a:ext uri="{FF2B5EF4-FFF2-40B4-BE49-F238E27FC236}">
                <a16:creationId xmlns:a16="http://schemas.microsoft.com/office/drawing/2014/main" id="{60B6FE9F-7DEF-438B-8D2B-D1C9A1D11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446" y="549439"/>
            <a:ext cx="5365018" cy="826543"/>
          </a:xfrm>
          <a:prstGeom prst="rect">
            <a:avLst/>
          </a:prstGeom>
        </p:spPr>
      </p:pic>
    </p:spTree>
    <p:extLst>
      <p:ext uri="{BB962C8B-B14F-4D97-AF65-F5344CB8AC3E}">
        <p14:creationId xmlns:p14="http://schemas.microsoft.com/office/powerpoint/2010/main" val="298694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장비 투입계획</a:t>
            </a:r>
          </a:p>
        </p:txBody>
      </p:sp>
      <p:sp>
        <p:nvSpPr>
          <p:cNvPr id="59" name="제목 1"/>
          <p:cNvSpPr>
            <a:spLocks noGrp="1"/>
          </p:cNvSpPr>
          <p:nvPr>
            <p:ph type="ctrTitle"/>
          </p:nvPr>
        </p:nvSpPr>
        <p:spPr>
          <a:xfrm>
            <a:off x="1049436" y="1489440"/>
            <a:ext cx="7375922" cy="7650849"/>
          </a:xfrm>
          <a:ln>
            <a:noFill/>
          </a:ln>
        </p:spPr>
        <p:txBody>
          <a:bodyPr>
            <a:normAutofit/>
          </a:bodyPr>
          <a:lstStyle/>
          <a:p>
            <a:pPr algn="l"/>
            <a:r>
              <a:rPr lang="en-US" altLang="ko-KR" sz="3000" b="1" dirty="0"/>
              <a:t>1. </a:t>
            </a:r>
            <a:r>
              <a:rPr lang="ko-KR" altLang="en-US" sz="3000" b="1" dirty="0"/>
              <a:t>주요장비 투입 개요</a:t>
            </a:r>
            <a:br>
              <a:rPr lang="en-US" altLang="ko-KR" sz="2000" b="1" dirty="0"/>
            </a:br>
            <a:br>
              <a:rPr lang="en-US" altLang="ko-KR" sz="3000" b="1" dirty="0"/>
            </a:br>
            <a:r>
              <a:rPr lang="en-US" altLang="ko-KR" sz="3000" b="1" dirty="0"/>
              <a:t>2. </a:t>
            </a:r>
            <a:r>
              <a:rPr lang="ko-KR" altLang="en-US" sz="3000" b="1" dirty="0"/>
              <a:t>주요장비 제원</a:t>
            </a:r>
            <a:br>
              <a:rPr lang="en-US" altLang="ko-KR" sz="3000" dirty="0"/>
            </a:br>
            <a:r>
              <a:rPr lang="ko-KR" altLang="en-US" sz="2000" b="1" dirty="0">
                <a:solidFill>
                  <a:srgbClr val="FF0000"/>
                </a:solidFill>
              </a:rPr>
              <a:t>장비 붐 작업 높이 명시</a:t>
            </a:r>
            <a:br>
              <a:rPr lang="en-US" altLang="ko-KR" sz="2000" b="1" dirty="0">
                <a:solidFill>
                  <a:srgbClr val="FF0000"/>
                </a:solidFill>
              </a:rPr>
            </a:br>
            <a:br>
              <a:rPr lang="en-US" altLang="ko-KR" sz="2000" dirty="0">
                <a:solidFill>
                  <a:srgbClr val="FF0000"/>
                </a:solidFill>
              </a:rPr>
            </a:br>
            <a:r>
              <a:rPr lang="en-US" altLang="ko-KR" sz="3000" b="1" dirty="0"/>
              <a:t>3. </a:t>
            </a:r>
            <a:r>
              <a:rPr lang="ko-KR" altLang="en-US" sz="3000" b="1" dirty="0"/>
              <a:t>장비 작업 동선 및 순서 계획</a:t>
            </a:r>
            <a:br>
              <a:rPr lang="en-US" altLang="ko-KR" sz="2000" b="1" dirty="0"/>
            </a:br>
            <a:r>
              <a:rPr lang="ko-KR" altLang="en-US" sz="2000" b="1" dirty="0">
                <a:solidFill>
                  <a:srgbClr val="FF0000"/>
                </a:solidFill>
              </a:rPr>
              <a:t>도면에 의거 장비 위치 및 동선 표기</a:t>
            </a:r>
            <a:br>
              <a:rPr lang="en-US" altLang="ko-KR" sz="2000" b="1" dirty="0">
                <a:solidFill>
                  <a:srgbClr val="FF0000"/>
                </a:solidFill>
              </a:rPr>
            </a:b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도로변 전도 방지를 위하여 도로변 건축물 </a:t>
            </a:r>
            <a:r>
              <a:rPr lang="ko-KR" altLang="en-US" sz="2000" dirty="0" err="1">
                <a:solidFill>
                  <a:srgbClr val="0101FE"/>
                </a:solidFill>
                <a:ea typeface="휴먼모음T" panose="02030504000101010101" pitchFamily="18" charset="-127"/>
              </a:rPr>
              <a:t>단부가</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가장 마지막에 해체되지 않도록</a:t>
            </a:r>
            <a:br>
              <a:rPr lang="ko-KR" altLang="en-US" sz="2000" dirty="0">
                <a:solidFill>
                  <a:srgbClr val="0101FE"/>
                </a:solidFill>
                <a:ea typeface="휴먼모음T" panose="02030504000101010101" pitchFamily="18" charset="-127"/>
              </a:rPr>
            </a:br>
            <a:r>
              <a:rPr lang="ko-KR" altLang="en-US" sz="2000" dirty="0">
                <a:solidFill>
                  <a:srgbClr val="0101FE"/>
                </a:solidFill>
                <a:ea typeface="휴먼모음T" panose="02030504000101010101" pitchFamily="18" charset="-127"/>
              </a:rPr>
              <a:t>해체작업 순서 계획 수립 요망</a:t>
            </a:r>
            <a:r>
              <a:rPr lang="en-US" altLang="ko-KR" sz="2000" dirty="0">
                <a:solidFill>
                  <a:srgbClr val="0101FE"/>
                </a:solidFill>
                <a:ea typeface="휴먼모음T" panose="02030504000101010101" pitchFamily="18" charset="-127"/>
              </a:rPr>
              <a:t>(</a:t>
            </a:r>
            <a:r>
              <a:rPr lang="ko-KR" altLang="en-US" sz="2000" dirty="0" err="1">
                <a:solidFill>
                  <a:srgbClr val="0101FE"/>
                </a:solidFill>
                <a:ea typeface="휴먼모음T" panose="02030504000101010101" pitchFamily="18" charset="-127"/>
              </a:rPr>
              <a:t>국토교통부</a:t>
            </a:r>
            <a:r>
              <a:rPr lang="ko-KR" altLang="en-US" sz="2000" dirty="0">
                <a:solidFill>
                  <a:srgbClr val="0101FE"/>
                </a:solidFill>
                <a:ea typeface="휴먼모음T" panose="02030504000101010101" pitchFamily="18" charset="-127"/>
              </a:rPr>
              <a:t> 지시사항</a:t>
            </a:r>
            <a:r>
              <a:rPr lang="en-US" altLang="ko-KR" sz="2000" dirty="0">
                <a:solidFill>
                  <a:srgbClr val="0101FE"/>
                </a:solidFill>
                <a:ea typeface="휴먼모음T" panose="02030504000101010101" pitchFamily="18" charset="-127"/>
              </a:rPr>
              <a:t>)</a:t>
            </a:r>
            <a:br>
              <a:rPr lang="en-US" altLang="ko-KR" sz="2000" dirty="0">
                <a:solidFill>
                  <a:srgbClr val="FF0000"/>
                </a:solidFill>
                <a:ea typeface="휴먼모음T" panose="02030504000101010101" pitchFamily="18" charset="-127"/>
              </a:rPr>
            </a:br>
            <a:br>
              <a:rPr lang="en-US" altLang="ko-KR" sz="3000" dirty="0">
                <a:ea typeface="휴먼모음T" panose="02030504000101010101" pitchFamily="18" charset="-127"/>
              </a:rPr>
            </a:br>
            <a:r>
              <a:rPr lang="en-US" altLang="ko-KR" sz="3000" b="1" dirty="0"/>
              <a:t>4. </a:t>
            </a:r>
            <a:r>
              <a:rPr lang="ko-KR" altLang="en-US" sz="3000" b="1" dirty="0"/>
              <a:t>해체장비 양중 계획</a:t>
            </a:r>
            <a:br>
              <a:rPr lang="en-US" altLang="ko-KR" sz="3000" b="1" dirty="0">
                <a:solidFill>
                  <a:srgbClr val="0101FE"/>
                </a:solidFill>
              </a:rPr>
            </a:br>
            <a:r>
              <a:rPr lang="en-US" altLang="ko-KR" sz="2000" dirty="0">
                <a:solidFill>
                  <a:srgbClr val="0101FE"/>
                </a:solidFill>
                <a:ea typeface="휴먼모음T" panose="02030504000101010101" pitchFamily="18" charset="-127"/>
              </a:rPr>
              <a:t> ※ </a:t>
            </a:r>
            <a:r>
              <a:rPr lang="ko-KR" altLang="en-US" sz="2000" dirty="0">
                <a:solidFill>
                  <a:srgbClr val="0101FE"/>
                </a:solidFill>
                <a:ea typeface="휴먼모음T" panose="02030504000101010101" pitchFamily="18" charset="-127"/>
              </a:rPr>
              <a:t>건축물에 </a:t>
            </a:r>
            <a:r>
              <a:rPr lang="en-US" altLang="ko-KR" sz="2000" dirty="0">
                <a:solidFill>
                  <a:srgbClr val="0101FE"/>
                </a:solidFill>
                <a:ea typeface="휴먼모음T" panose="02030504000101010101" pitchFamily="18" charset="-127"/>
              </a:rPr>
              <a:t>10</a:t>
            </a:r>
            <a:r>
              <a:rPr lang="ko-KR" altLang="en-US" sz="2000" dirty="0">
                <a:solidFill>
                  <a:srgbClr val="0101FE"/>
                </a:solidFill>
                <a:ea typeface="휴먼모음T" panose="02030504000101010101" pitchFamily="18" charset="-127"/>
              </a:rPr>
              <a:t>톤 이상의 장비가 올려지는 경우</a:t>
            </a:r>
            <a:br>
              <a:rPr lang="en-US" altLang="ko-KR" sz="2000" dirty="0">
                <a:solidFill>
                  <a:srgbClr val="0101FE"/>
                </a:solidFill>
                <a:ea typeface="휴먼모음T" panose="02030504000101010101" pitchFamily="18" charset="-127"/>
              </a:rPr>
            </a:br>
            <a:r>
              <a:rPr lang="en-US" altLang="ko-KR" sz="2000" dirty="0">
                <a:solidFill>
                  <a:srgbClr val="0101FE"/>
                </a:solidFill>
                <a:ea typeface="휴먼모음T" panose="02030504000101010101" pitchFamily="18" charset="-127"/>
              </a:rPr>
              <a:t>(</a:t>
            </a:r>
            <a:r>
              <a:rPr lang="ko-KR" altLang="en-US" sz="2000" spc="-100" dirty="0">
                <a:solidFill>
                  <a:srgbClr val="0101FE"/>
                </a:solidFill>
                <a:ea typeface="휴먼모음T" panose="02030504000101010101" pitchFamily="18" charset="-127"/>
              </a:rPr>
              <a:t>지상에서 해체하는 장비를 제외하고 건축물에 올려 해체하는 장비 무게의 합을 의미</a:t>
            </a:r>
            <a:r>
              <a:rPr lang="en-US" altLang="ko-KR" sz="2000" spc="-100" dirty="0">
                <a:solidFill>
                  <a:srgbClr val="0101FE"/>
                </a:solidFill>
                <a:ea typeface="휴먼모음T" panose="02030504000101010101" pitchFamily="18" charset="-127"/>
              </a:rPr>
              <a:t>.</a:t>
            </a:r>
            <a:br>
              <a:rPr lang="en-US" altLang="ko-KR" sz="2000" dirty="0">
                <a:solidFill>
                  <a:srgbClr val="0101FE"/>
                </a:solidFill>
                <a:ea typeface="휴먼모음T" panose="02030504000101010101" pitchFamily="18" charset="-127"/>
              </a:rPr>
            </a:b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단</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지하층이 있는 </a:t>
            </a:r>
            <a:r>
              <a:rPr lang="en-US" altLang="ko-KR" sz="2000" dirty="0">
                <a:solidFill>
                  <a:srgbClr val="0101FE"/>
                </a:solidFill>
                <a:ea typeface="휴먼모음T" panose="02030504000101010101" pitchFamily="18" charset="-127"/>
              </a:rPr>
              <a:t>1</a:t>
            </a:r>
            <a:r>
              <a:rPr lang="ko-KR" altLang="en-US" sz="2000" dirty="0">
                <a:solidFill>
                  <a:srgbClr val="0101FE"/>
                </a:solidFill>
                <a:ea typeface="휴먼모음T" panose="02030504000101010101" pitchFamily="18" charset="-127"/>
              </a:rPr>
              <a:t>층 </a:t>
            </a:r>
            <a:r>
              <a:rPr lang="ko-KR" altLang="en-US" sz="2000" dirty="0" err="1">
                <a:solidFill>
                  <a:srgbClr val="0101FE"/>
                </a:solidFill>
                <a:ea typeface="휴먼모음T" panose="02030504000101010101" pitchFamily="18" charset="-127"/>
              </a:rPr>
              <a:t>슬래브</a:t>
            </a:r>
            <a:r>
              <a:rPr lang="ko-KR" altLang="en-US" sz="2000" dirty="0">
                <a:solidFill>
                  <a:srgbClr val="0101FE"/>
                </a:solidFill>
                <a:ea typeface="휴먼모음T" panose="02030504000101010101" pitchFamily="18" charset="-127"/>
              </a:rPr>
              <a:t> 상부에 해체장비가 올라갈 경우 건축물에</a:t>
            </a:r>
            <a:br>
              <a:rPr lang="en-US" altLang="ko-KR" sz="2000" dirty="0">
                <a:solidFill>
                  <a:srgbClr val="0101FE"/>
                </a:solidFill>
                <a:ea typeface="휴먼모음T" panose="02030504000101010101" pitchFamily="18" charset="-127"/>
              </a:rPr>
            </a:br>
            <a:r>
              <a:rPr lang="ko-KR" altLang="en-US" sz="2000" dirty="0">
                <a:solidFill>
                  <a:srgbClr val="0101FE"/>
                </a:solidFill>
                <a:ea typeface="휴먼모음T" panose="02030504000101010101" pitchFamily="18" charset="-127"/>
              </a:rPr>
              <a:t>해체장비를 직접 올려서 해체하는 것에 해당</a:t>
            </a:r>
            <a:r>
              <a:rPr lang="en-US" altLang="ko-KR" sz="2000" dirty="0">
                <a:solidFill>
                  <a:srgbClr val="0101FE"/>
                </a:solidFill>
                <a:ea typeface="휴먼모음T" panose="02030504000101010101" pitchFamily="18" charset="-127"/>
              </a:rPr>
              <a:t>)</a:t>
            </a:r>
            <a:br>
              <a:rPr lang="en-US" altLang="ko-KR" sz="2000" dirty="0">
                <a:solidFill>
                  <a:srgbClr val="0101FE"/>
                </a:solidFill>
                <a:ea typeface="휴먼모음T" panose="02030504000101010101" pitchFamily="18" charset="-127"/>
              </a:rPr>
            </a:br>
            <a:r>
              <a:rPr lang="ko-KR" altLang="en-US" sz="2000" dirty="0">
                <a:solidFill>
                  <a:srgbClr val="0101FE"/>
                </a:solidFill>
                <a:ea typeface="휴먼모음T" panose="02030504000101010101" pitchFamily="18" charset="-127"/>
              </a:rPr>
              <a:t>국토안전관리원 검토 의뢰 대상</a:t>
            </a:r>
            <a:r>
              <a:rPr lang="en-US" altLang="ko-KR" sz="2000" dirty="0">
                <a:solidFill>
                  <a:srgbClr val="0101FE"/>
                </a:solidFill>
                <a:ea typeface="휴먼모음T" panose="02030504000101010101" pitchFamily="18" charset="-127"/>
              </a:rPr>
              <a:t>!!!</a:t>
            </a:r>
            <a:endParaRPr lang="ko-KR" altLang="en-US" sz="2000" b="1" dirty="0">
              <a:solidFill>
                <a:srgbClr val="0101FE"/>
              </a:solidFill>
            </a:endParaRPr>
          </a:p>
        </p:txBody>
      </p:sp>
      <p:graphicFrame>
        <p:nvGraphicFramePr>
          <p:cNvPr id="4" name="표 3"/>
          <p:cNvGraphicFramePr>
            <a:graphicFrameLocks noGrp="1"/>
          </p:cNvGraphicFramePr>
          <p:nvPr>
            <p:extLst>
              <p:ext uri="{D42A27DB-BD31-4B8C-83A1-F6EECF244321}">
                <p14:modId xmlns:p14="http://schemas.microsoft.com/office/powerpoint/2010/main" val="2636728416"/>
              </p:ext>
            </p:extLst>
          </p:nvPr>
        </p:nvGraphicFramePr>
        <p:xfrm>
          <a:off x="8605378" y="2106340"/>
          <a:ext cx="5724636" cy="4788534"/>
        </p:xfrm>
        <a:graphic>
          <a:graphicData uri="http://schemas.openxmlformats.org/drawingml/2006/table">
            <a:tbl>
              <a:tblPr/>
              <a:tblGrid>
                <a:gridCol w="977113">
                  <a:extLst>
                    <a:ext uri="{9D8B030D-6E8A-4147-A177-3AD203B41FA5}">
                      <a16:colId xmlns:a16="http://schemas.microsoft.com/office/drawing/2014/main" val="20000"/>
                    </a:ext>
                  </a:extLst>
                </a:gridCol>
                <a:gridCol w="1708931">
                  <a:extLst>
                    <a:ext uri="{9D8B030D-6E8A-4147-A177-3AD203B41FA5}">
                      <a16:colId xmlns:a16="http://schemas.microsoft.com/office/drawing/2014/main" val="20001"/>
                    </a:ext>
                  </a:extLst>
                </a:gridCol>
                <a:gridCol w="1016025">
                  <a:extLst>
                    <a:ext uri="{9D8B030D-6E8A-4147-A177-3AD203B41FA5}">
                      <a16:colId xmlns:a16="http://schemas.microsoft.com/office/drawing/2014/main" val="20002"/>
                    </a:ext>
                  </a:extLst>
                </a:gridCol>
                <a:gridCol w="2022567">
                  <a:extLst>
                    <a:ext uri="{9D8B030D-6E8A-4147-A177-3AD203B41FA5}">
                      <a16:colId xmlns:a16="http://schemas.microsoft.com/office/drawing/2014/main" val="20003"/>
                    </a:ext>
                  </a:extLst>
                </a:gridCol>
              </a:tblGrid>
              <a:tr h="404891">
                <a:tc>
                  <a:txBody>
                    <a:bodyPr/>
                    <a:lstStyle/>
                    <a:p>
                      <a:pPr marL="0" marR="0" indent="0" algn="ctr" fontAlgn="base" latinLnBrk="0">
                        <a:lnSpc>
                          <a:spcPct val="160000"/>
                        </a:lnSpc>
                        <a:spcBef>
                          <a:spcPts val="0"/>
                        </a:spcBef>
                        <a:spcAft>
                          <a:spcPts val="0"/>
                        </a:spcAft>
                      </a:pPr>
                      <a:r>
                        <a:rPr lang="ko-KR" altLang="en-US" sz="1000" kern="0" spc="0" dirty="0">
                          <a:solidFill>
                            <a:srgbClr val="000000"/>
                          </a:solidFill>
                          <a:effectLst/>
                          <a:ea typeface="맑은 고딕"/>
                        </a:rPr>
                        <a:t>구 분</a:t>
                      </a:r>
                      <a:endParaRPr lang="ko-KR" altLang="en-US" sz="1000" kern="0" spc="0" dirty="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규 격</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수 량</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용 도</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extLst>
                  <a:ext uri="{0D108BD9-81ED-4DB2-BD59-A6C34878D82A}">
                    <a16:rowId xmlns:a16="http://schemas.microsoft.com/office/drawing/2014/main" val="10000"/>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압쇄기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EC220E / 0.92</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5</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고층부 철거</a:t>
                      </a:r>
                      <a:r>
                        <a:rPr lang="en-US" altLang="ko-KR" sz="950" kern="0" spc="0">
                          <a:solidFill>
                            <a:srgbClr val="000000"/>
                          </a:solidFill>
                          <a:effectLst/>
                          <a:latin typeface="맑은 고딕"/>
                        </a:rPr>
                        <a:t>(1~14</a:t>
                      </a:r>
                      <a:r>
                        <a:rPr lang="ko-KR" altLang="en-US" sz="950" kern="0" spc="0">
                          <a:solidFill>
                            <a:srgbClr val="000000"/>
                          </a:solidFill>
                          <a:effectLst/>
                          <a:ea typeface="맑은 고딕"/>
                        </a:rPr>
                        <a:t>층</a:t>
                      </a:r>
                      <a:r>
                        <a:rPr lang="en-US" altLang="ko-KR" sz="950" kern="0" spc="0">
                          <a:solidFill>
                            <a:srgbClr val="000000"/>
                          </a:solidFill>
                          <a:effectLst/>
                          <a:latin typeface="맑은 고딕"/>
                        </a:rPr>
                        <a:t>)</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압쇄기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EC300E / 1.27</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dirty="0">
                          <a:solidFill>
                            <a:srgbClr val="000000"/>
                          </a:solidFill>
                          <a:effectLst/>
                          <a:ea typeface="맑은 고딕"/>
                        </a:rPr>
                        <a:t>폐기물 파쇄</a:t>
                      </a:r>
                      <a:r>
                        <a:rPr lang="en-US" altLang="ko-KR" sz="950" kern="0" spc="0" dirty="0">
                          <a:solidFill>
                            <a:srgbClr val="000000"/>
                          </a:solidFill>
                          <a:effectLst/>
                          <a:latin typeface="맑은 고딕"/>
                        </a:rPr>
                        <a:t>, </a:t>
                      </a:r>
                      <a:r>
                        <a:rPr lang="ko-KR" altLang="en-US" sz="950" kern="0" spc="0" dirty="0">
                          <a:solidFill>
                            <a:srgbClr val="000000"/>
                          </a:solidFill>
                          <a:effectLst/>
                          <a:ea typeface="맑은 고딕"/>
                        </a:rPr>
                        <a:t>선별</a:t>
                      </a:r>
                      <a:r>
                        <a:rPr lang="en-US" altLang="ko-KR" sz="950" kern="0" spc="0" dirty="0">
                          <a:solidFill>
                            <a:srgbClr val="000000"/>
                          </a:solidFill>
                          <a:effectLst/>
                          <a:latin typeface="맑은 고딕"/>
                        </a:rPr>
                        <a:t>, </a:t>
                      </a:r>
                      <a:r>
                        <a:rPr lang="ko-KR" altLang="en-US" sz="950" kern="0" spc="0" dirty="0">
                          <a:solidFill>
                            <a:srgbClr val="000000"/>
                          </a:solidFill>
                          <a:effectLst/>
                          <a:ea typeface="맑은 고딕"/>
                        </a:rPr>
                        <a:t>상차</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EC300E / 1.27</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3</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폐기물 파쇄</a:t>
                      </a:r>
                      <a:r>
                        <a:rPr lang="en-US" altLang="ko-KR" sz="950" kern="0" spc="0">
                          <a:solidFill>
                            <a:srgbClr val="000000"/>
                          </a:solidFill>
                          <a:effectLst/>
                          <a:latin typeface="맑은 고딕"/>
                        </a:rPr>
                        <a:t>, </a:t>
                      </a:r>
                      <a:r>
                        <a:rPr lang="ko-KR" altLang="en-US" sz="950" kern="0" spc="0">
                          <a:solidFill>
                            <a:srgbClr val="000000"/>
                          </a:solidFill>
                          <a:effectLst/>
                          <a:ea typeface="맑은 고딕"/>
                        </a:rPr>
                        <a:t>선별</a:t>
                      </a:r>
                      <a:r>
                        <a:rPr lang="en-US" altLang="ko-KR" sz="950" kern="0" spc="0">
                          <a:solidFill>
                            <a:srgbClr val="000000"/>
                          </a:solidFill>
                          <a:effectLst/>
                          <a:latin typeface="맑은 고딕"/>
                        </a:rPr>
                        <a:t>, </a:t>
                      </a:r>
                      <a:r>
                        <a:rPr lang="ko-KR" altLang="en-US" sz="950" kern="0" spc="0">
                          <a:solidFill>
                            <a:srgbClr val="000000"/>
                          </a:solidFill>
                          <a:effectLst/>
                          <a:ea typeface="맑은 고딕"/>
                        </a:rPr>
                        <a:t>상차</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R30ZA / 0.09</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내부 철거</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DX55 / 0.175</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층 낙하폐기물 수집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스키드로더</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0.314</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층 낙하폐기물 운반</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이동식크레인</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300 Ton</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dirty="0">
                          <a:solidFill>
                            <a:srgbClr val="000000"/>
                          </a:solidFill>
                          <a:effectLst/>
                          <a:latin typeface="맑은 고딕"/>
                        </a:rPr>
                        <a:t>1</a:t>
                      </a:r>
                      <a:r>
                        <a:rPr lang="ko-KR" altLang="en-US" sz="950" kern="0" spc="0" dirty="0">
                          <a:solidFill>
                            <a:srgbClr val="000000"/>
                          </a:solidFill>
                          <a:effectLst/>
                          <a:ea typeface="맑은 고딕"/>
                        </a:rPr>
                        <a:t>대</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압쇄기 양중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사다리차</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45m</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시스템비계 양중</a:t>
                      </a:r>
                      <a:r>
                        <a:rPr lang="en-US" altLang="ko-KR" sz="950" kern="0" spc="0">
                          <a:solidFill>
                            <a:srgbClr val="000000"/>
                          </a:solidFill>
                          <a:effectLst/>
                          <a:latin typeface="맑은 고딕"/>
                        </a:rPr>
                        <a:t>, </a:t>
                      </a:r>
                      <a:r>
                        <a:rPr lang="ko-KR" altLang="en-US" sz="950" kern="0" spc="0">
                          <a:solidFill>
                            <a:srgbClr val="000000"/>
                          </a:solidFill>
                          <a:effectLst/>
                          <a:ea typeface="맑은 고딕"/>
                        </a:rPr>
                        <a:t>잭서포트 양중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39798">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덤프트럭</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25.5Ton</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일 최대 </a:t>
                      </a:r>
                      <a:r>
                        <a:rPr lang="en-US" altLang="ko-KR" sz="950" kern="0" spc="0">
                          <a:solidFill>
                            <a:srgbClr val="000000"/>
                          </a:solidFill>
                          <a:effectLst/>
                          <a:latin typeface="맑은 고딕"/>
                        </a:rPr>
                        <a:t>40</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폐기물 반출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64919">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이동식 살수기</a:t>
                      </a:r>
                      <a:endParaRPr lang="ko-KR" altLang="en-US" sz="95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엔진식</a:t>
                      </a:r>
                      <a:r>
                        <a:rPr lang="en-US" altLang="ko-KR" sz="950" kern="0" spc="0">
                          <a:solidFill>
                            <a:srgbClr val="000000"/>
                          </a:solidFill>
                          <a:effectLst/>
                          <a:latin typeface="맑은 고딕"/>
                        </a:rPr>
                        <a:t>, 750</a:t>
                      </a:r>
                      <a:r>
                        <a:rPr lang="en-US" sz="950" kern="0" spc="0">
                          <a:solidFill>
                            <a:srgbClr val="000000"/>
                          </a:solidFill>
                          <a:effectLst/>
                          <a:latin typeface="맑은 고딕"/>
                        </a:rPr>
                        <a:t>RPM/cm2</a:t>
                      </a:r>
                      <a:r>
                        <a:rPr lang="ko-KR" altLang="en-US" sz="950" kern="0" spc="0">
                          <a:solidFill>
                            <a:srgbClr val="000000"/>
                          </a:solidFill>
                          <a:effectLst/>
                          <a:ea typeface="맑은 고딕"/>
                        </a:rPr>
                        <a:t>이상</a:t>
                      </a:r>
                      <a:endParaRPr lang="ko-KR" alt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6</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비산먼지 살수 및 진출입 장비세륜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39798">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이동식 발전기</a:t>
                      </a:r>
                      <a:endParaRPr lang="ko-KR" altLang="en-US" sz="95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30Kw</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ko-KR" altLang="en-US" sz="950" kern="0" spc="0">
                          <a:solidFill>
                            <a:srgbClr val="000000"/>
                          </a:solidFill>
                          <a:effectLst/>
                          <a:ea typeface="맑은 고딕"/>
                        </a:rPr>
                        <a:t>필요시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dirty="0">
                          <a:solidFill>
                            <a:srgbClr val="000000"/>
                          </a:solidFill>
                          <a:effectLst/>
                          <a:ea typeface="맑은 고딕"/>
                        </a:rPr>
                        <a:t>가설전력 발전</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rgbClr val="042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4</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469443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가설공사 계획</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err="1"/>
              <a:t>가시설물</a:t>
            </a:r>
            <a:r>
              <a:rPr lang="ko-KR" altLang="en-US" sz="3000" b="1" dirty="0"/>
              <a:t> 설치 계획 배치도</a:t>
            </a:r>
            <a:r>
              <a:rPr lang="en-US" altLang="ko-KR" sz="3000" b="1" dirty="0"/>
              <a:t>(1)</a:t>
            </a:r>
            <a:br>
              <a:rPr lang="en-US" altLang="ko-KR" sz="3000" dirty="0"/>
            </a:br>
            <a:r>
              <a:rPr lang="en-US" altLang="ko-KR" sz="2000" dirty="0">
                <a:solidFill>
                  <a:srgbClr val="FF0000"/>
                </a:solidFill>
              </a:rPr>
              <a:t>1) </a:t>
            </a:r>
            <a:r>
              <a:rPr lang="ko-KR" altLang="en-US" sz="2000" dirty="0">
                <a:solidFill>
                  <a:srgbClr val="FF0000"/>
                </a:solidFill>
              </a:rPr>
              <a:t>가설울타리  </a:t>
            </a:r>
            <a:r>
              <a:rPr lang="en-US" altLang="ko-KR" sz="2000" dirty="0">
                <a:solidFill>
                  <a:srgbClr val="FF0000"/>
                </a:solidFill>
              </a:rPr>
              <a:t>2)</a:t>
            </a:r>
            <a:r>
              <a:rPr lang="ko-KR" altLang="en-US" sz="2000" dirty="0">
                <a:solidFill>
                  <a:srgbClr val="FF0000"/>
                </a:solidFill>
              </a:rPr>
              <a:t>가설비계  </a:t>
            </a:r>
            <a:r>
              <a:rPr lang="en-US" altLang="ko-KR" sz="2000" dirty="0">
                <a:solidFill>
                  <a:srgbClr val="FF0000"/>
                </a:solidFill>
              </a:rPr>
              <a:t>3)</a:t>
            </a:r>
            <a:r>
              <a:rPr lang="ko-KR" altLang="en-US" sz="2000" dirty="0" err="1">
                <a:solidFill>
                  <a:srgbClr val="FF0000"/>
                </a:solidFill>
              </a:rPr>
              <a:t>가림막</a:t>
            </a:r>
            <a:r>
              <a:rPr lang="ko-KR" altLang="en-US" sz="2000" dirty="0">
                <a:solidFill>
                  <a:srgbClr val="FF0000"/>
                </a:solidFill>
              </a:rPr>
              <a:t>  </a:t>
            </a:r>
            <a:r>
              <a:rPr lang="en-US" altLang="ko-KR" sz="2000" dirty="0">
                <a:solidFill>
                  <a:srgbClr val="FF0000"/>
                </a:solidFill>
              </a:rPr>
              <a:t>4)</a:t>
            </a:r>
            <a:r>
              <a:rPr lang="ko-KR" altLang="en-US" sz="2000" dirty="0" err="1">
                <a:solidFill>
                  <a:srgbClr val="FF0000"/>
                </a:solidFill>
              </a:rPr>
              <a:t>진출입도어</a:t>
            </a:r>
            <a:r>
              <a:rPr lang="ko-KR" altLang="en-US" sz="2000" dirty="0">
                <a:solidFill>
                  <a:srgbClr val="FF0000"/>
                </a:solidFill>
              </a:rPr>
              <a:t> </a:t>
            </a:r>
            <a:br>
              <a:rPr lang="en-US" altLang="ko-KR" sz="2000" dirty="0">
                <a:solidFill>
                  <a:srgbClr val="FF0000"/>
                </a:solidFill>
              </a:rPr>
            </a:br>
            <a:r>
              <a:rPr lang="ko-KR" altLang="en-US" sz="2000" dirty="0">
                <a:solidFill>
                  <a:srgbClr val="FF0000"/>
                </a:solidFill>
              </a:rPr>
              <a:t> </a:t>
            </a:r>
            <a:r>
              <a:rPr lang="en-US" altLang="ko-KR" sz="2000" dirty="0">
                <a:solidFill>
                  <a:srgbClr val="FF0000"/>
                </a:solidFill>
              </a:rPr>
              <a:t>5)CCTV  6)</a:t>
            </a:r>
            <a:r>
              <a:rPr lang="ko-KR" altLang="en-US" sz="2000" dirty="0">
                <a:solidFill>
                  <a:srgbClr val="FF0000"/>
                </a:solidFill>
              </a:rPr>
              <a:t>인접건축물  </a:t>
            </a:r>
            <a:r>
              <a:rPr lang="en-US" altLang="ko-KR" sz="2000" dirty="0">
                <a:solidFill>
                  <a:srgbClr val="FF0000"/>
                </a:solidFill>
              </a:rPr>
              <a:t>7)</a:t>
            </a:r>
            <a:r>
              <a:rPr lang="ko-KR" altLang="en-US" sz="2000" dirty="0">
                <a:solidFill>
                  <a:srgbClr val="FF0000"/>
                </a:solidFill>
              </a:rPr>
              <a:t>대지경계선 표현  </a:t>
            </a:r>
            <a:r>
              <a:rPr lang="en-US" altLang="ko-KR" sz="2000" dirty="0">
                <a:solidFill>
                  <a:srgbClr val="FF0000"/>
                </a:solidFill>
              </a:rPr>
              <a:t>8)</a:t>
            </a:r>
            <a:r>
              <a:rPr lang="ko-KR" altLang="en-US" sz="2000" dirty="0" err="1">
                <a:solidFill>
                  <a:srgbClr val="FF0000"/>
                </a:solidFill>
              </a:rPr>
              <a:t>낙하물방지망</a:t>
            </a:r>
            <a:br>
              <a:rPr lang="en-US" altLang="ko-KR" sz="2000" dirty="0">
                <a:solidFill>
                  <a:srgbClr val="FF0000"/>
                </a:solidFill>
              </a:rPr>
            </a:br>
            <a:r>
              <a:rPr lang="en-US" altLang="ko-KR" sz="2000" b="1" dirty="0">
                <a:solidFill>
                  <a:srgbClr val="0101FE"/>
                </a:solidFill>
                <a:ea typeface="휴먼모음T" panose="02030504000101010101" pitchFamily="18" charset="-127"/>
              </a:rPr>
              <a:t>※ </a:t>
            </a:r>
            <a:r>
              <a:rPr lang="ko-KR" altLang="en-US" sz="2000" b="1" dirty="0" err="1">
                <a:solidFill>
                  <a:srgbClr val="0101FE"/>
                </a:solidFill>
                <a:ea typeface="휴먼모음T" panose="02030504000101010101" pitchFamily="18" charset="-127"/>
              </a:rPr>
              <a:t>분진망</a:t>
            </a:r>
            <a:r>
              <a:rPr lang="ko-KR" altLang="en-US" sz="2000" b="1" dirty="0">
                <a:solidFill>
                  <a:srgbClr val="0101FE"/>
                </a:solidFill>
                <a:ea typeface="휴먼모음T" panose="02030504000101010101" pitchFamily="18" charset="-127"/>
              </a:rPr>
              <a:t> 설치는 </a:t>
            </a:r>
            <a:r>
              <a:rPr lang="en-US" altLang="ko-KR" sz="2000" b="1" dirty="0">
                <a:solidFill>
                  <a:srgbClr val="0101FE"/>
                </a:solidFill>
                <a:ea typeface="휴먼모음T" panose="02030504000101010101" pitchFamily="18" charset="-127"/>
              </a:rPr>
              <a:t>“</a:t>
            </a:r>
            <a:r>
              <a:rPr lang="ko-KR" altLang="en-US" sz="2000" b="1" dirty="0" err="1">
                <a:solidFill>
                  <a:srgbClr val="0101FE"/>
                </a:solidFill>
                <a:ea typeface="휴먼모음T" panose="02030504000101010101" pitchFamily="18" charset="-127"/>
              </a:rPr>
              <a:t>항공마대</a:t>
            </a:r>
            <a:r>
              <a:rPr lang="en-US" altLang="ko-KR" sz="2000" b="1" dirty="0">
                <a:solidFill>
                  <a:srgbClr val="0101FE"/>
                </a:solidFill>
                <a:ea typeface="휴먼모음T" panose="02030504000101010101" pitchFamily="18" charset="-127"/>
              </a:rPr>
              <a:t> 1</a:t>
            </a:r>
            <a:r>
              <a:rPr lang="ko-KR" altLang="en-US" sz="2000" b="1" dirty="0">
                <a:solidFill>
                  <a:srgbClr val="0101FE"/>
                </a:solidFill>
                <a:ea typeface="휴먼모음T" panose="02030504000101010101" pitchFamily="18" charset="-127"/>
              </a:rPr>
              <a:t>겹</a:t>
            </a:r>
            <a:r>
              <a:rPr lang="en-US" altLang="ko-KR" sz="2000" b="1" dirty="0">
                <a:solidFill>
                  <a:srgbClr val="0101FE"/>
                </a:solidFill>
                <a:ea typeface="휴먼모음T" panose="02030504000101010101" pitchFamily="18" charset="-127"/>
              </a:rPr>
              <a:t>(</a:t>
            </a:r>
            <a:r>
              <a:rPr lang="ko-KR" altLang="en-US" sz="2000" b="1" dirty="0">
                <a:solidFill>
                  <a:srgbClr val="0101FE"/>
                </a:solidFill>
                <a:ea typeface="휴먼모음T" panose="02030504000101010101" pitchFamily="18" charset="-127"/>
              </a:rPr>
              <a:t>건물 내측</a:t>
            </a:r>
            <a:r>
              <a:rPr lang="en-US" altLang="ko-KR" sz="2000" b="1" dirty="0">
                <a:solidFill>
                  <a:srgbClr val="0101FE"/>
                </a:solidFill>
                <a:ea typeface="휴먼모음T" panose="02030504000101010101" pitchFamily="18" charset="-127"/>
              </a:rPr>
              <a:t>) + </a:t>
            </a:r>
            <a:r>
              <a:rPr lang="ko-KR" altLang="en-US" sz="2000" b="1" dirty="0">
                <a:solidFill>
                  <a:srgbClr val="0101FE"/>
                </a:solidFill>
                <a:ea typeface="휴먼모음T" panose="02030504000101010101" pitchFamily="18" charset="-127"/>
              </a:rPr>
              <a:t>그물망 </a:t>
            </a:r>
            <a:r>
              <a:rPr lang="en-US" altLang="ko-KR" sz="2000" b="1" dirty="0">
                <a:solidFill>
                  <a:srgbClr val="0101FE"/>
                </a:solidFill>
                <a:ea typeface="휴먼모음T" panose="02030504000101010101" pitchFamily="18" charset="-127"/>
              </a:rPr>
              <a:t>1</a:t>
            </a:r>
            <a:r>
              <a:rPr lang="ko-KR" altLang="en-US" sz="2000" b="1" dirty="0">
                <a:solidFill>
                  <a:srgbClr val="0101FE"/>
                </a:solidFill>
                <a:ea typeface="휴먼모음T" panose="02030504000101010101" pitchFamily="18" charset="-127"/>
              </a:rPr>
              <a:t>겹</a:t>
            </a:r>
            <a:r>
              <a:rPr lang="en-US" altLang="ko-KR" sz="2000" b="1" dirty="0">
                <a:solidFill>
                  <a:srgbClr val="0101FE"/>
                </a:solidFill>
                <a:ea typeface="휴먼모음T" panose="02030504000101010101" pitchFamily="18" charset="-127"/>
              </a:rPr>
              <a:t>(</a:t>
            </a:r>
            <a:r>
              <a:rPr lang="ko-KR" altLang="en-US" sz="2000" b="1" dirty="0" err="1">
                <a:solidFill>
                  <a:srgbClr val="0101FE"/>
                </a:solidFill>
                <a:ea typeface="휴먼모음T" panose="02030504000101010101" pitchFamily="18" charset="-127"/>
              </a:rPr>
              <a:t>러셀망</a:t>
            </a:r>
            <a:r>
              <a:rPr lang="ko-KR" altLang="en-US" sz="2000" b="1" dirty="0">
                <a:solidFill>
                  <a:srgbClr val="0101FE"/>
                </a:solidFill>
                <a:ea typeface="휴먼모음T" panose="02030504000101010101" pitchFamily="18" charset="-127"/>
              </a:rPr>
              <a:t> 또는 </a:t>
            </a:r>
            <a:r>
              <a:rPr lang="en-US" altLang="ko-KR" sz="2000" b="1" dirty="0">
                <a:solidFill>
                  <a:srgbClr val="0101FE"/>
                </a:solidFill>
                <a:ea typeface="휴먼모음T" panose="02030504000101010101" pitchFamily="18" charset="-127"/>
              </a:rPr>
              <a:t>PVC1500 </a:t>
            </a:r>
            <a:r>
              <a:rPr lang="ko-KR" altLang="en-US" sz="2000" b="1" dirty="0">
                <a:solidFill>
                  <a:srgbClr val="0101FE"/>
                </a:solidFill>
                <a:ea typeface="휴먼모음T" panose="02030504000101010101" pitchFamily="18" charset="-127"/>
              </a:rPr>
              <a:t>낙하물방지망</a:t>
            </a:r>
            <a:r>
              <a:rPr lang="en-US" altLang="ko-KR" sz="2000" b="1" dirty="0">
                <a:solidFill>
                  <a:srgbClr val="0101FE"/>
                </a:solidFill>
                <a:ea typeface="휴먼모음T" panose="02030504000101010101" pitchFamily="18" charset="-127"/>
              </a:rPr>
              <a:t>)</a:t>
            </a:r>
            <a:r>
              <a:rPr lang="ko-KR" altLang="en-US" sz="2000" b="1" dirty="0">
                <a:solidFill>
                  <a:srgbClr val="0101FE"/>
                </a:solidFill>
              </a:rPr>
              <a:t>으로 설치</a:t>
            </a:r>
            <a:r>
              <a:rPr lang="en-US" altLang="ko-KR" sz="2000" b="1" dirty="0">
                <a:solidFill>
                  <a:srgbClr val="0101FE"/>
                </a:solidFill>
              </a:rPr>
              <a:t>!!</a:t>
            </a:r>
            <a:br>
              <a:rPr lang="en-US" altLang="ko-KR" sz="2000" b="1" dirty="0">
                <a:solidFill>
                  <a:srgbClr val="0101FE"/>
                </a:solidFill>
              </a:rPr>
            </a:br>
            <a:br>
              <a:rPr lang="en-US" altLang="ko-KR" sz="3000" dirty="0"/>
            </a:br>
            <a:r>
              <a:rPr lang="en-US" altLang="ko-KR" sz="3000" b="1" dirty="0"/>
              <a:t>2. </a:t>
            </a:r>
            <a:r>
              <a:rPr lang="ko-KR" altLang="en-US" sz="3000" b="1" dirty="0" err="1"/>
              <a:t>가시설물</a:t>
            </a:r>
            <a:r>
              <a:rPr lang="ko-KR" altLang="en-US" sz="3000" b="1" dirty="0"/>
              <a:t> 설치 계획 배치도</a:t>
            </a:r>
            <a:r>
              <a:rPr lang="en-US" altLang="ko-KR" sz="3000" b="1" dirty="0"/>
              <a:t>(</a:t>
            </a:r>
            <a:r>
              <a:rPr lang="ko-KR" altLang="en-US" sz="3000" b="1" dirty="0"/>
              <a:t>도면</a:t>
            </a:r>
            <a:r>
              <a:rPr lang="en-US" altLang="ko-KR" sz="3000" b="1" dirty="0"/>
              <a:t>)</a:t>
            </a:r>
            <a:br>
              <a:rPr lang="en-US" altLang="ko-KR" sz="3000" dirty="0"/>
            </a:br>
            <a:r>
              <a:rPr lang="en-US" altLang="ko-KR" sz="2000" dirty="0">
                <a:solidFill>
                  <a:srgbClr val="FF0000"/>
                </a:solidFill>
              </a:rPr>
              <a:t>1)</a:t>
            </a:r>
            <a:r>
              <a:rPr lang="ko-KR" altLang="en-US" sz="2000" dirty="0">
                <a:solidFill>
                  <a:srgbClr val="FF0000"/>
                </a:solidFill>
              </a:rPr>
              <a:t>종단면도  </a:t>
            </a:r>
            <a:r>
              <a:rPr lang="en-US" altLang="ko-KR" sz="2000" dirty="0">
                <a:solidFill>
                  <a:srgbClr val="FF0000"/>
                </a:solidFill>
              </a:rPr>
              <a:t>2)</a:t>
            </a:r>
            <a:r>
              <a:rPr lang="ko-KR" altLang="en-US" sz="2000" dirty="0">
                <a:solidFill>
                  <a:srgbClr val="FF0000"/>
                </a:solidFill>
              </a:rPr>
              <a:t>횡단면도</a:t>
            </a:r>
            <a:br>
              <a:rPr lang="en-US" altLang="ko-KR" sz="2000" dirty="0">
                <a:solidFill>
                  <a:srgbClr val="FF0000"/>
                </a:solidFill>
              </a:rPr>
            </a:br>
            <a:br>
              <a:rPr lang="en-US" altLang="ko-KR" sz="2000" dirty="0">
                <a:solidFill>
                  <a:srgbClr val="FF0000"/>
                </a:solidFill>
              </a:rPr>
            </a:br>
            <a:r>
              <a:rPr lang="en-US" altLang="ko-KR" sz="3000" b="1" dirty="0"/>
              <a:t>3. </a:t>
            </a:r>
            <a:r>
              <a:rPr lang="ko-KR" altLang="en-US" sz="3000" b="1" dirty="0"/>
              <a:t>가설비계 설치 계획도</a:t>
            </a:r>
            <a:r>
              <a:rPr lang="en-US" altLang="ko-KR" sz="3000" b="1" dirty="0"/>
              <a:t>(</a:t>
            </a:r>
            <a:r>
              <a:rPr lang="ko-KR" altLang="en-US" sz="3000" b="1" dirty="0"/>
              <a:t>가설비계</a:t>
            </a:r>
            <a:r>
              <a:rPr lang="en-US" altLang="ko-KR" sz="3000" b="1" dirty="0"/>
              <a:t>, </a:t>
            </a:r>
            <a:r>
              <a:rPr lang="ko-KR" altLang="en-US" sz="3000" b="1" dirty="0"/>
              <a:t>가설울타리</a:t>
            </a:r>
            <a:r>
              <a:rPr lang="en-US" altLang="ko-KR" sz="3000" b="1" dirty="0"/>
              <a:t> </a:t>
            </a:r>
            <a:r>
              <a:rPr lang="ko-KR" altLang="en-US" sz="3000" b="1" dirty="0"/>
              <a:t>등</a:t>
            </a:r>
            <a:r>
              <a:rPr lang="en-US" altLang="ko-KR" sz="3000" b="1" dirty="0"/>
              <a:t>)</a:t>
            </a:r>
            <a:br>
              <a:rPr lang="en-US" altLang="ko-KR" sz="3000" dirty="0"/>
            </a:br>
            <a:r>
              <a:rPr lang="en-US" altLang="ko-KR" sz="2000" dirty="0">
                <a:solidFill>
                  <a:srgbClr val="FF0000"/>
                </a:solidFill>
              </a:rPr>
              <a:t>1)</a:t>
            </a:r>
            <a:r>
              <a:rPr lang="ko-KR" altLang="en-US" sz="2000" dirty="0">
                <a:solidFill>
                  <a:srgbClr val="FF0000"/>
                </a:solidFill>
              </a:rPr>
              <a:t>평면도  </a:t>
            </a:r>
            <a:r>
              <a:rPr lang="en-US" altLang="ko-KR" sz="2000" dirty="0">
                <a:solidFill>
                  <a:srgbClr val="FF0000"/>
                </a:solidFill>
              </a:rPr>
              <a:t>2)</a:t>
            </a:r>
            <a:r>
              <a:rPr lang="ko-KR" altLang="en-US" sz="2000" dirty="0">
                <a:solidFill>
                  <a:srgbClr val="FF0000"/>
                </a:solidFill>
              </a:rPr>
              <a:t>입면도  </a:t>
            </a:r>
            <a:r>
              <a:rPr lang="en-US" altLang="ko-KR" sz="2000" dirty="0">
                <a:solidFill>
                  <a:srgbClr val="FF0000"/>
                </a:solidFill>
              </a:rPr>
              <a:t>3)</a:t>
            </a:r>
            <a:r>
              <a:rPr lang="ko-KR" altLang="en-US" sz="2000" dirty="0">
                <a:solidFill>
                  <a:srgbClr val="FF0000"/>
                </a:solidFill>
              </a:rPr>
              <a:t>부분상세도</a:t>
            </a: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rgbClr val="042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5</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965666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186908"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가설비계 구조계산</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a:t>가설비계 구조계산서</a:t>
            </a:r>
            <a:r>
              <a:rPr lang="en-US" altLang="ko-KR" sz="3000" b="1" dirty="0"/>
              <a:t>(</a:t>
            </a:r>
            <a:r>
              <a:rPr lang="ko-KR" altLang="en-US" sz="3000" b="1" dirty="0"/>
              <a:t>구조기술사 등 날인 必</a:t>
            </a:r>
            <a:r>
              <a:rPr lang="en-US" altLang="ko-KR" sz="3000" b="1" dirty="0"/>
              <a:t>)</a:t>
            </a:r>
            <a:br>
              <a:rPr lang="en-US" altLang="ko-KR" sz="3000" dirty="0"/>
            </a:br>
            <a:r>
              <a:rPr lang="ko-KR" altLang="en-US" sz="2000" dirty="0">
                <a:solidFill>
                  <a:srgbClr val="FF0000"/>
                </a:solidFill>
              </a:rPr>
              <a:t>주요 </a:t>
            </a:r>
            <a:r>
              <a:rPr lang="ko-KR" altLang="en-US" sz="2000" dirty="0" err="1">
                <a:solidFill>
                  <a:srgbClr val="FF0000"/>
                </a:solidFill>
              </a:rPr>
              <a:t>가시설</a:t>
            </a:r>
            <a:r>
              <a:rPr lang="ko-KR" altLang="en-US" sz="2000" dirty="0">
                <a:solidFill>
                  <a:srgbClr val="FF0000"/>
                </a:solidFill>
              </a:rPr>
              <a:t> 부재 안전성 검토 결과 </a:t>
            </a:r>
            <a:r>
              <a:rPr lang="en-US" altLang="ko-KR" sz="2000" dirty="0">
                <a:solidFill>
                  <a:srgbClr val="FF0000"/>
                </a:solidFill>
              </a:rPr>
              <a:t>O.K </a:t>
            </a:r>
            <a:r>
              <a:rPr lang="ko-KR" altLang="en-US" sz="2000" dirty="0">
                <a:solidFill>
                  <a:srgbClr val="FF0000"/>
                </a:solidFill>
              </a:rPr>
              <a:t>확인 자료 첨부</a:t>
            </a:r>
            <a:br>
              <a:rPr lang="en-US" altLang="ko-KR" sz="3000" dirty="0"/>
            </a:br>
            <a:br>
              <a:rPr lang="en-US" altLang="ko-KR" sz="3000" dirty="0"/>
            </a:b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rgbClr val="042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bg1"/>
                </a:solidFill>
              </a:rPr>
              <a:t>가설비계 구조검토</a:t>
            </a:r>
            <a:endParaRPr lang="ko-KR" altLang="en-US" sz="1600" dirty="0">
              <a:solidFill>
                <a:schemeClr val="bg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6</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456360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5570299"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4. </a:t>
            </a:r>
            <a:r>
              <a:rPr lang="ko-KR" altLang="en-US" sz="3300" b="1" dirty="0">
                <a:latin typeface="HY헤드라인M" panose="02030600000101010101" pitchFamily="18" charset="-127"/>
                <a:ea typeface="HY헤드라인M" panose="02030600000101010101" pitchFamily="18" charset="-127"/>
              </a:rPr>
              <a:t>구조안전검토 및 보강계획</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a:t>구조안전성검토 보고서</a:t>
            </a:r>
            <a:r>
              <a:rPr lang="en-US" altLang="ko-KR" sz="3000" b="1" dirty="0"/>
              <a:t>(</a:t>
            </a:r>
            <a:r>
              <a:rPr lang="ko-KR" altLang="en-US" sz="3000" b="1" dirty="0"/>
              <a:t>구조기술사 등 날인 必</a:t>
            </a:r>
            <a:r>
              <a:rPr lang="en-US" altLang="ko-KR" sz="3000" b="1" dirty="0"/>
              <a:t>)</a:t>
            </a:r>
            <a:br>
              <a:rPr lang="en-US" altLang="ko-KR" sz="3000" b="1" dirty="0"/>
            </a:br>
            <a:r>
              <a:rPr lang="en-US" altLang="ko-KR" sz="2000" dirty="0">
                <a:solidFill>
                  <a:srgbClr val="FF0000"/>
                </a:solidFill>
              </a:rPr>
              <a:t>1) </a:t>
            </a:r>
            <a:r>
              <a:rPr lang="ko-KR" altLang="en-US" sz="2000" dirty="0">
                <a:solidFill>
                  <a:srgbClr val="FF0000"/>
                </a:solidFill>
              </a:rPr>
              <a:t>안전진단전문기관등록증 첨부</a:t>
            </a:r>
            <a:br>
              <a:rPr lang="en-US" altLang="ko-KR" sz="2000" dirty="0">
                <a:solidFill>
                  <a:srgbClr val="FF0000"/>
                </a:solidFill>
              </a:rPr>
            </a:br>
            <a:r>
              <a:rPr lang="en-US" altLang="ko-KR" sz="2000" dirty="0">
                <a:solidFill>
                  <a:srgbClr val="FF0000"/>
                </a:solidFill>
              </a:rPr>
              <a:t>2) </a:t>
            </a:r>
            <a:r>
              <a:rPr lang="ko-KR" altLang="en-US" sz="2000" dirty="0" err="1">
                <a:solidFill>
                  <a:srgbClr val="FF0000"/>
                </a:solidFill>
              </a:rPr>
              <a:t>주요구조부</a:t>
            </a:r>
            <a:r>
              <a:rPr lang="ko-KR" altLang="en-US" sz="2000" dirty="0">
                <a:solidFill>
                  <a:srgbClr val="FF0000"/>
                </a:solidFill>
              </a:rPr>
              <a:t> 구조안전성검토 결과 첨부</a:t>
            </a:r>
            <a:br>
              <a:rPr lang="en-US" altLang="ko-KR" sz="2000" dirty="0">
                <a:solidFill>
                  <a:srgbClr val="FF0000"/>
                </a:solidFill>
              </a:rPr>
            </a:br>
            <a:r>
              <a:rPr lang="en-US" altLang="ko-KR" sz="2000" dirty="0">
                <a:solidFill>
                  <a:srgbClr val="FF0000"/>
                </a:solidFill>
              </a:rPr>
              <a:t>3) </a:t>
            </a:r>
            <a:r>
              <a:rPr lang="ko-KR" altLang="en-US" sz="2000" dirty="0" err="1">
                <a:solidFill>
                  <a:srgbClr val="FF0000"/>
                </a:solidFill>
              </a:rPr>
              <a:t>잭서포트</a:t>
            </a:r>
            <a:r>
              <a:rPr lang="ko-KR" altLang="en-US" sz="2000" dirty="0">
                <a:solidFill>
                  <a:srgbClr val="FF0000"/>
                </a:solidFill>
              </a:rPr>
              <a:t> 등 </a:t>
            </a:r>
            <a:r>
              <a:rPr lang="ko-KR" altLang="en-US" sz="2000" dirty="0" err="1">
                <a:solidFill>
                  <a:srgbClr val="FF0000"/>
                </a:solidFill>
              </a:rPr>
              <a:t>보강재</a:t>
            </a:r>
            <a:r>
              <a:rPr lang="ko-KR" altLang="en-US" sz="2000" dirty="0">
                <a:solidFill>
                  <a:srgbClr val="FF0000"/>
                </a:solidFill>
              </a:rPr>
              <a:t> 구조검토 결과 첨부</a:t>
            </a:r>
            <a:br>
              <a:rPr lang="en-US" altLang="ko-KR" sz="2000" dirty="0">
                <a:solidFill>
                  <a:srgbClr val="FF0000"/>
                </a:solidFill>
              </a:rPr>
            </a:br>
            <a:br>
              <a:rPr lang="en-US" altLang="ko-KR" sz="2000" dirty="0">
                <a:solidFill>
                  <a:srgbClr val="FF0000"/>
                </a:solidFill>
              </a:rPr>
            </a:br>
            <a:r>
              <a:rPr lang="en-US" altLang="ko-KR" sz="3000" b="1" dirty="0"/>
              <a:t>2. </a:t>
            </a:r>
            <a:r>
              <a:rPr lang="ko-KR" altLang="en-US" sz="3000" b="1" dirty="0"/>
              <a:t>구조보강계획</a:t>
            </a:r>
            <a:br>
              <a:rPr lang="en-US" altLang="ko-KR" sz="3000" dirty="0"/>
            </a:br>
            <a:r>
              <a:rPr lang="en-US" altLang="ko-KR" sz="2000" dirty="0">
                <a:solidFill>
                  <a:srgbClr val="FF0000"/>
                </a:solidFill>
              </a:rPr>
              <a:t>1) </a:t>
            </a:r>
            <a:r>
              <a:rPr lang="ko-KR" altLang="en-US" sz="2000" dirty="0" err="1">
                <a:solidFill>
                  <a:srgbClr val="FF0000"/>
                </a:solidFill>
              </a:rPr>
              <a:t>잭서포트</a:t>
            </a:r>
            <a:r>
              <a:rPr lang="ko-KR" altLang="en-US" sz="2000" dirty="0">
                <a:solidFill>
                  <a:srgbClr val="FF0000"/>
                </a:solidFill>
              </a:rPr>
              <a:t> 설치</a:t>
            </a:r>
            <a:r>
              <a:rPr lang="en-US" altLang="ko-KR" sz="2000" dirty="0">
                <a:solidFill>
                  <a:srgbClr val="FF0000"/>
                </a:solidFill>
              </a:rPr>
              <a:t>(</a:t>
            </a:r>
            <a:r>
              <a:rPr lang="ko-KR" altLang="en-US" sz="2000" dirty="0">
                <a:solidFill>
                  <a:srgbClr val="FF0000"/>
                </a:solidFill>
              </a:rPr>
              <a:t>보강</a:t>
            </a:r>
            <a:r>
              <a:rPr lang="en-US" altLang="ko-KR" sz="2000" dirty="0">
                <a:solidFill>
                  <a:srgbClr val="FF0000"/>
                </a:solidFill>
              </a:rPr>
              <a:t>)</a:t>
            </a:r>
            <a:r>
              <a:rPr lang="ko-KR" altLang="en-US" sz="2000" dirty="0">
                <a:solidFill>
                  <a:srgbClr val="FF0000"/>
                </a:solidFill>
              </a:rPr>
              <a:t>계획</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폐기물 </a:t>
            </a:r>
            <a:r>
              <a:rPr lang="ko-KR" altLang="en-US" sz="2000" dirty="0" err="1">
                <a:solidFill>
                  <a:srgbClr val="FF0000"/>
                </a:solidFill>
              </a:rPr>
              <a:t>투하구</a:t>
            </a:r>
            <a:r>
              <a:rPr lang="ko-KR" altLang="en-US" sz="2000" dirty="0">
                <a:solidFill>
                  <a:srgbClr val="FF0000"/>
                </a:solidFill>
              </a:rPr>
              <a:t> 위치 검토 및 위치도 작성</a:t>
            </a:r>
            <a:br>
              <a:rPr lang="en-US" altLang="ko-KR" sz="2000" dirty="0">
                <a:solidFill>
                  <a:srgbClr val="FF0000"/>
                </a:solidFill>
              </a:rPr>
            </a:br>
            <a:r>
              <a:rPr lang="en-US" altLang="ko-KR" sz="2000" dirty="0">
                <a:solidFill>
                  <a:srgbClr val="FF0000"/>
                </a:solidFill>
              </a:rPr>
              <a:t>3) </a:t>
            </a:r>
            <a:r>
              <a:rPr lang="ko-KR" altLang="en-US" sz="2000" dirty="0">
                <a:solidFill>
                  <a:srgbClr val="FF0000"/>
                </a:solidFill>
              </a:rPr>
              <a:t>장비수직이동구간 하부보강</a:t>
            </a:r>
            <a:br>
              <a:rPr lang="en-US" altLang="ko-KR" sz="2000" dirty="0">
                <a:solidFill>
                  <a:srgbClr val="FF0000"/>
                </a:solidFill>
              </a:rPr>
            </a:br>
            <a:r>
              <a:rPr lang="en-US" altLang="ko-KR" sz="2000" dirty="0">
                <a:solidFill>
                  <a:srgbClr val="FF0000"/>
                </a:solidFill>
              </a:rPr>
              <a:t>4) </a:t>
            </a:r>
            <a:r>
              <a:rPr lang="ko-KR" altLang="en-US" sz="2000" dirty="0" err="1">
                <a:solidFill>
                  <a:srgbClr val="FF0000"/>
                </a:solidFill>
              </a:rPr>
              <a:t>지하토압</a:t>
            </a:r>
            <a:r>
              <a:rPr lang="ko-KR" altLang="en-US" sz="2000" dirty="0">
                <a:solidFill>
                  <a:srgbClr val="FF0000"/>
                </a:solidFill>
              </a:rPr>
              <a:t> 관련 보강 등</a:t>
            </a:r>
            <a:br>
              <a:rPr lang="en-US" altLang="ko-KR" sz="3000" dirty="0"/>
            </a:br>
            <a:br>
              <a:rPr lang="en-US" altLang="ko-KR" sz="3000" dirty="0"/>
            </a:b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bg1"/>
                </a:solidFill>
              </a:rPr>
              <a:t>구조안전검토</a:t>
            </a:r>
            <a:endParaRPr lang="ko-KR" altLang="en-US" sz="1200" dirty="0">
              <a:solidFill>
                <a:schemeClr val="bg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7</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996579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해체작업 순서</a:t>
            </a:r>
          </a:p>
        </p:txBody>
      </p:sp>
      <p:sp>
        <p:nvSpPr>
          <p:cNvPr id="59" name="제목 1"/>
          <p:cNvSpPr>
            <a:spLocks noGrp="1"/>
          </p:cNvSpPr>
          <p:nvPr>
            <p:ph type="ctrTitle"/>
          </p:nvPr>
        </p:nvSpPr>
        <p:spPr>
          <a:xfrm>
            <a:off x="1188554" y="2178348"/>
            <a:ext cx="12493388" cy="6408711"/>
          </a:xfrm>
          <a:ln>
            <a:noFill/>
          </a:ln>
        </p:spPr>
        <p:txBody>
          <a:bodyPr>
            <a:normAutofit/>
          </a:bodyPr>
          <a:lstStyle/>
          <a:p>
            <a:r>
              <a:rPr lang="en-US" altLang="ko-KR" sz="3000" b="1" dirty="0"/>
              <a:t>1. </a:t>
            </a:r>
            <a:r>
              <a:rPr lang="ko-KR" altLang="en-US" sz="3000" b="1" dirty="0"/>
              <a:t>작업순서도</a:t>
            </a:r>
            <a:br>
              <a:rPr lang="en-US" altLang="ko-KR" sz="3000" b="1" dirty="0"/>
            </a:br>
            <a:br>
              <a:rPr lang="en-US" altLang="ko-KR" sz="3000" b="1" dirty="0"/>
            </a:br>
            <a:r>
              <a:rPr lang="en-US" altLang="ko-KR" sz="3000" b="1" dirty="0"/>
              <a:t>2. </a:t>
            </a:r>
            <a:r>
              <a:rPr lang="ko-KR" altLang="en-US" sz="3000" b="1" dirty="0"/>
              <a:t>해체작업 세부내용</a:t>
            </a:r>
            <a:br>
              <a:rPr lang="en-US" altLang="ko-KR" sz="3000" b="1" dirty="0"/>
            </a:br>
            <a:br>
              <a:rPr lang="en-US" altLang="ko-KR" sz="3000" b="1" dirty="0"/>
            </a:br>
            <a:r>
              <a:rPr lang="en-US" altLang="ko-KR" sz="3000" b="1" dirty="0"/>
              <a:t>3. </a:t>
            </a:r>
            <a:r>
              <a:rPr lang="ko-KR" altLang="en-US" sz="3000" b="1" dirty="0"/>
              <a:t>예정공정표</a:t>
            </a:r>
            <a:br>
              <a:rPr lang="en-US" altLang="ko-KR" sz="2000" b="1" dirty="0">
                <a:solidFill>
                  <a:srgbClr val="FF0000"/>
                </a:solidFill>
              </a:rPr>
            </a:br>
            <a:endParaRPr lang="ko-KR" altLang="en-US" sz="2000" b="1"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8</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427337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430565"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해체작업 순서</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206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534" y="1219596"/>
            <a:ext cx="6300700" cy="8231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3310" y="1230097"/>
            <a:ext cx="6408712" cy="4489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3310" y="5850756"/>
            <a:ext cx="6408712" cy="356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작업순서</a:t>
            </a:r>
          </a:p>
        </p:txBody>
      </p:sp>
      <p:sp>
        <p:nvSpPr>
          <p:cNvPr id="38" name="직사각형 37"/>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9" name="직사각형 58"/>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7" name="직사각형 66"/>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8" name="직사각형 67"/>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9" name="직사각형 68"/>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9</a:t>
            </a:r>
            <a:endParaRPr lang="ko-KR" altLang="en-US" sz="2500" i="1" dirty="0">
              <a:solidFill>
                <a:schemeClr val="tx1"/>
              </a:solidFill>
              <a:latin typeface="Impact" panose="020B0806030902050204" pitchFamily="34" charset="0"/>
            </a:endParaRPr>
          </a:p>
        </p:txBody>
      </p:sp>
      <p:sp>
        <p:nvSpPr>
          <p:cNvPr id="2" name="TextBox 1"/>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1787796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6. </a:t>
            </a:r>
            <a:r>
              <a:rPr lang="ko-KR" altLang="en-US" sz="3300" b="1" dirty="0" err="1">
                <a:latin typeface="HY헤드라인M" panose="02030600000101010101" pitchFamily="18" charset="-127"/>
                <a:ea typeface="HY헤드라인M" panose="02030600000101010101" pitchFamily="18" charset="-127"/>
              </a:rPr>
              <a:t>해체공법</a:t>
            </a:r>
            <a:r>
              <a:rPr lang="ko-KR" altLang="en-US" sz="3300" b="1" dirty="0">
                <a:latin typeface="HY헤드라인M" panose="02030600000101010101" pitchFamily="18" charset="-127"/>
                <a:ea typeface="HY헤드라인M" panose="02030600000101010101" pitchFamily="18" charset="-127"/>
              </a:rPr>
              <a:t> 선정</a:t>
            </a:r>
          </a:p>
        </p:txBody>
      </p:sp>
      <p:sp>
        <p:nvSpPr>
          <p:cNvPr id="59" name="제목 1"/>
          <p:cNvSpPr>
            <a:spLocks noGrp="1"/>
          </p:cNvSpPr>
          <p:nvPr>
            <p:ph type="ctrTitle"/>
          </p:nvPr>
        </p:nvSpPr>
        <p:spPr>
          <a:xfrm>
            <a:off x="1235312" y="1350257"/>
            <a:ext cx="12493388" cy="5112567"/>
          </a:xfrm>
          <a:ln>
            <a:noFill/>
          </a:ln>
        </p:spPr>
        <p:txBody>
          <a:bodyPr>
            <a:normAutofit fontScale="90000"/>
          </a:bodyPr>
          <a:lstStyle/>
          <a:p>
            <a:pPr algn="l"/>
            <a:r>
              <a:rPr lang="en-US" altLang="ko-KR" sz="3000" b="1" dirty="0"/>
              <a:t>1. </a:t>
            </a:r>
            <a:r>
              <a:rPr lang="ko-KR" altLang="en-US" sz="3000" b="1" dirty="0"/>
              <a:t>해체공법 개요</a:t>
            </a:r>
            <a:br>
              <a:rPr lang="en-US" altLang="ko-KR" sz="3000" b="1" dirty="0"/>
            </a:br>
            <a:br>
              <a:rPr lang="en-US" altLang="ko-KR" sz="3000" b="1" dirty="0"/>
            </a:br>
            <a:r>
              <a:rPr lang="en-US" altLang="ko-KR" sz="3000" b="1" dirty="0"/>
              <a:t>2. </a:t>
            </a:r>
            <a:r>
              <a:rPr lang="ko-KR" altLang="en-US" sz="3000" b="1" dirty="0" err="1"/>
              <a:t>고층부</a:t>
            </a:r>
            <a:r>
              <a:rPr lang="en-US" altLang="ko-KR" sz="3000" b="1" dirty="0"/>
              <a:t> </a:t>
            </a:r>
            <a:r>
              <a:rPr lang="ko-KR" altLang="en-US" sz="3000" b="1" dirty="0"/>
              <a:t>해체계획</a:t>
            </a:r>
            <a:r>
              <a:rPr lang="en-US" altLang="ko-KR" sz="3000" b="1" dirty="0"/>
              <a:t>(</a:t>
            </a:r>
            <a:r>
              <a:rPr lang="ko-KR" altLang="en-US" sz="3000" b="1" dirty="0"/>
              <a:t>장비 탑재</a:t>
            </a:r>
            <a:r>
              <a:rPr lang="en-US" altLang="ko-KR" sz="3000" b="1" dirty="0"/>
              <a:t>)&lt;3</a:t>
            </a:r>
            <a:r>
              <a:rPr lang="ko-KR" altLang="en-US" sz="3000" b="1" dirty="0"/>
              <a:t>층 이상</a:t>
            </a:r>
            <a:r>
              <a:rPr lang="en-US" altLang="ko-KR" sz="3000" b="1" dirty="0"/>
              <a:t>&gt;</a:t>
            </a:r>
            <a:br>
              <a:rPr lang="en-US" altLang="ko-KR" sz="3000" dirty="0"/>
            </a:br>
            <a:r>
              <a:rPr lang="en-US" altLang="ko-KR" sz="2000" dirty="0">
                <a:solidFill>
                  <a:srgbClr val="FF0000"/>
                </a:solidFill>
              </a:rPr>
              <a:t>1) </a:t>
            </a:r>
            <a:r>
              <a:rPr lang="ko-KR" altLang="en-US" sz="2000" dirty="0">
                <a:solidFill>
                  <a:srgbClr val="FF0000"/>
                </a:solidFill>
              </a:rPr>
              <a:t>해체계획 평면도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2)</a:t>
            </a:r>
            <a:r>
              <a:rPr lang="ko-KR" altLang="en-US" sz="2000" dirty="0">
                <a:solidFill>
                  <a:srgbClr val="FF0000"/>
                </a:solidFill>
              </a:rPr>
              <a:t>해체계획 단면도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3)</a:t>
            </a:r>
            <a:r>
              <a:rPr lang="ko-KR" altLang="en-US" sz="2000" dirty="0" err="1">
                <a:solidFill>
                  <a:srgbClr val="FF0000"/>
                </a:solidFill>
              </a:rPr>
              <a:t>탑재장비제원표</a:t>
            </a:r>
            <a:r>
              <a:rPr lang="ko-KR" altLang="en-US" sz="2000" dirty="0">
                <a:solidFill>
                  <a:srgbClr val="FF0000"/>
                </a:solidFill>
              </a:rPr>
              <a:t>  </a:t>
            </a:r>
            <a:br>
              <a:rPr lang="en-US" altLang="ko-KR" sz="2000" dirty="0">
                <a:solidFill>
                  <a:srgbClr val="FF0000"/>
                </a:solidFill>
              </a:rPr>
            </a:br>
            <a:r>
              <a:rPr lang="en-US" altLang="ko-KR" sz="2000" dirty="0">
                <a:solidFill>
                  <a:srgbClr val="FF0000"/>
                </a:solidFill>
              </a:rPr>
              <a:t>4)</a:t>
            </a:r>
            <a:r>
              <a:rPr lang="ko-KR" altLang="en-US" sz="2000" dirty="0" err="1">
                <a:solidFill>
                  <a:srgbClr val="FF0000"/>
                </a:solidFill>
              </a:rPr>
              <a:t>장비수직이동</a:t>
            </a:r>
            <a:r>
              <a:rPr lang="ko-KR" altLang="en-US" sz="2000" dirty="0">
                <a:solidFill>
                  <a:srgbClr val="FF0000"/>
                </a:solidFill>
              </a:rPr>
              <a:t> 계획</a:t>
            </a:r>
            <a:br>
              <a:rPr lang="en-US" altLang="ko-KR" sz="2000" dirty="0">
                <a:solidFill>
                  <a:srgbClr val="FF0000"/>
                </a:solidFill>
              </a:rPr>
            </a:br>
            <a:r>
              <a:rPr lang="en-US" altLang="ko-KR" sz="2000" dirty="0">
                <a:solidFill>
                  <a:srgbClr val="FF0000"/>
                </a:solidFill>
              </a:rPr>
              <a:t>5)</a:t>
            </a:r>
            <a:r>
              <a:rPr lang="ko-KR" altLang="en-US" sz="2000" dirty="0">
                <a:solidFill>
                  <a:srgbClr val="FF0000"/>
                </a:solidFill>
              </a:rPr>
              <a:t> 양중장비 작업가능구간</a:t>
            </a:r>
            <a:br>
              <a:rPr lang="en-US" altLang="ko-KR" sz="2000" dirty="0">
                <a:solidFill>
                  <a:srgbClr val="FF0000"/>
                </a:solidFill>
              </a:rPr>
            </a:br>
            <a:r>
              <a:rPr lang="en-US" altLang="ko-KR" sz="2000" dirty="0">
                <a:solidFill>
                  <a:srgbClr val="FF0000"/>
                </a:solidFill>
              </a:rPr>
              <a:t>6)</a:t>
            </a:r>
            <a:r>
              <a:rPr lang="ko-KR" altLang="en-US" sz="2000" dirty="0">
                <a:solidFill>
                  <a:srgbClr val="FF0000"/>
                </a:solidFill>
              </a:rPr>
              <a:t>장비작업시 유의사항</a:t>
            </a:r>
            <a:br>
              <a:rPr lang="en-US" altLang="ko-KR" sz="2000" dirty="0">
                <a:solidFill>
                  <a:srgbClr val="FF0000"/>
                </a:solidFill>
              </a:rPr>
            </a:br>
            <a:br>
              <a:rPr lang="en-US" altLang="ko-KR" sz="3000" dirty="0"/>
            </a:br>
            <a:r>
              <a:rPr lang="en-US" altLang="ko-KR" sz="3000" b="1" dirty="0"/>
              <a:t>3. </a:t>
            </a:r>
            <a:r>
              <a:rPr lang="ko-KR" altLang="en-US" sz="3000" b="1" dirty="0" err="1"/>
              <a:t>저층부</a:t>
            </a:r>
            <a:r>
              <a:rPr lang="en-US" altLang="ko-KR" sz="3000" b="1" dirty="0"/>
              <a:t> </a:t>
            </a:r>
            <a:r>
              <a:rPr lang="ko-KR" altLang="en-US" sz="3000" b="1" dirty="0"/>
              <a:t>해체계획</a:t>
            </a:r>
            <a:r>
              <a:rPr lang="en-US" altLang="ko-KR" sz="3000" b="1" dirty="0"/>
              <a:t>(</a:t>
            </a:r>
            <a:r>
              <a:rPr lang="ko-KR" altLang="en-US" sz="3000" b="1" dirty="0"/>
              <a:t>지면에서 장비로 해체</a:t>
            </a:r>
            <a:r>
              <a:rPr lang="en-US" altLang="ko-KR" sz="3000" b="1" dirty="0"/>
              <a:t>)&lt;2</a:t>
            </a:r>
            <a:r>
              <a:rPr lang="ko-KR" altLang="en-US" sz="3000" b="1" dirty="0"/>
              <a:t>층 이하</a:t>
            </a:r>
            <a:r>
              <a:rPr lang="en-US" altLang="ko-KR" sz="3000" b="1" dirty="0"/>
              <a:t>&gt;</a:t>
            </a:r>
            <a:br>
              <a:rPr lang="en-US" altLang="ko-KR" sz="3000" dirty="0"/>
            </a:br>
            <a:r>
              <a:rPr lang="en-US" altLang="ko-KR" sz="2000" dirty="0">
                <a:solidFill>
                  <a:srgbClr val="FF0000"/>
                </a:solidFill>
              </a:rPr>
              <a:t>1) </a:t>
            </a:r>
            <a:r>
              <a:rPr lang="ko-KR" altLang="en-US" sz="2000" dirty="0">
                <a:solidFill>
                  <a:srgbClr val="FF0000"/>
                </a:solidFill>
              </a:rPr>
              <a:t>해체계획 평면도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2)</a:t>
            </a:r>
            <a:r>
              <a:rPr lang="ko-KR" altLang="en-US" sz="2000" dirty="0">
                <a:solidFill>
                  <a:srgbClr val="FF0000"/>
                </a:solidFill>
              </a:rPr>
              <a:t>해체계획 단면도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3)</a:t>
            </a:r>
            <a:r>
              <a:rPr lang="ko-KR" altLang="en-US" sz="2000" dirty="0" err="1">
                <a:solidFill>
                  <a:srgbClr val="FF0000"/>
                </a:solidFill>
              </a:rPr>
              <a:t>장비제원표</a:t>
            </a:r>
            <a:br>
              <a:rPr lang="en-US" altLang="ko-KR" sz="2000" dirty="0">
                <a:solidFill>
                  <a:srgbClr val="FF0000"/>
                </a:solidFill>
              </a:rPr>
            </a:br>
            <a:r>
              <a:rPr lang="en-US" altLang="ko-KR" sz="2000" dirty="0">
                <a:solidFill>
                  <a:srgbClr val="FF0000"/>
                </a:solidFill>
              </a:rPr>
              <a:t>4)</a:t>
            </a:r>
            <a:r>
              <a:rPr lang="ko-KR" altLang="en-US" sz="2000" dirty="0">
                <a:solidFill>
                  <a:srgbClr val="FF0000"/>
                </a:solidFill>
              </a:rPr>
              <a:t>장비이동 계획</a:t>
            </a:r>
            <a:br>
              <a:rPr lang="en-US" altLang="ko-KR" sz="2000" dirty="0">
                <a:solidFill>
                  <a:srgbClr val="FF0000"/>
                </a:solidFill>
              </a:rPr>
            </a:br>
            <a:r>
              <a:rPr lang="en-US" altLang="ko-KR" sz="2000" dirty="0">
                <a:solidFill>
                  <a:srgbClr val="FF0000"/>
                </a:solidFill>
              </a:rPr>
              <a:t>5)</a:t>
            </a:r>
            <a:r>
              <a:rPr lang="ko-KR" altLang="en-US" sz="2000" dirty="0" err="1">
                <a:solidFill>
                  <a:srgbClr val="FF0000"/>
                </a:solidFill>
              </a:rPr>
              <a:t>장비작업시</a:t>
            </a:r>
            <a:r>
              <a:rPr lang="ko-KR" altLang="en-US" sz="2000" dirty="0">
                <a:solidFill>
                  <a:srgbClr val="FF0000"/>
                </a:solidFill>
              </a:rPr>
              <a:t> 유의사항</a:t>
            </a:r>
          </a:p>
        </p:txBody>
      </p:sp>
      <p:sp>
        <p:nvSpPr>
          <p:cNvPr id="2" name="TextBox 1"/>
          <p:cNvSpPr txBox="1"/>
          <p:nvPr/>
        </p:nvSpPr>
        <p:spPr>
          <a:xfrm>
            <a:off x="1260562" y="6678848"/>
            <a:ext cx="12468138" cy="1015663"/>
          </a:xfrm>
          <a:prstGeom prst="rect">
            <a:avLst/>
          </a:prstGeom>
          <a:noFill/>
          <a:ln>
            <a:solidFill>
              <a:schemeClr val="accent1"/>
            </a:solidFill>
          </a:ln>
        </p:spPr>
        <p:txBody>
          <a:bodyPr wrap="square" rtlCol="0">
            <a:spAutoFit/>
          </a:bodyPr>
          <a:lstStyle/>
          <a:p>
            <a:r>
              <a:rPr lang="en-US" altLang="ko-KR" sz="2000" dirty="0">
                <a:solidFill>
                  <a:srgbClr val="FF0000"/>
                </a:solidFill>
              </a:rPr>
              <a:t>&lt;</a:t>
            </a:r>
            <a:r>
              <a:rPr lang="ko-KR" altLang="en-US" sz="2000" dirty="0">
                <a:solidFill>
                  <a:srgbClr val="FF0000"/>
                </a:solidFill>
              </a:rPr>
              <a:t>①대지 내 폐기물 쌓기 위한 공간</a:t>
            </a:r>
            <a:r>
              <a:rPr lang="en-US" altLang="ko-KR" sz="2000" dirty="0">
                <a:solidFill>
                  <a:srgbClr val="FF0000"/>
                </a:solidFill>
              </a:rPr>
              <a:t>(</a:t>
            </a:r>
            <a:r>
              <a:rPr lang="ko-KR" altLang="en-US" sz="2000" dirty="0">
                <a:solidFill>
                  <a:srgbClr val="FF0000"/>
                </a:solidFill>
              </a:rPr>
              <a:t>마당</a:t>
            </a:r>
            <a:r>
              <a:rPr lang="en-US" altLang="ko-KR" sz="2000" dirty="0">
                <a:solidFill>
                  <a:srgbClr val="FF0000"/>
                </a:solidFill>
              </a:rPr>
              <a:t>)</a:t>
            </a:r>
            <a:r>
              <a:rPr lang="ko-KR" altLang="en-US" sz="2000" dirty="0">
                <a:solidFill>
                  <a:srgbClr val="FF0000"/>
                </a:solidFill>
              </a:rPr>
              <a:t>이 </a:t>
            </a:r>
            <a:r>
              <a:rPr lang="ko-KR" altLang="en-US" sz="2000" b="1" dirty="0">
                <a:solidFill>
                  <a:srgbClr val="FF0000"/>
                </a:solidFill>
              </a:rPr>
              <a:t>있는</a:t>
            </a:r>
            <a:r>
              <a:rPr lang="ko-KR" altLang="en-US" sz="2000" dirty="0">
                <a:solidFill>
                  <a:srgbClr val="FF0000"/>
                </a:solidFill>
              </a:rPr>
              <a:t> 경우</a:t>
            </a:r>
            <a:r>
              <a:rPr lang="en-US" altLang="ko-KR" sz="2000" dirty="0">
                <a:solidFill>
                  <a:srgbClr val="FF0000"/>
                </a:solidFill>
              </a:rPr>
              <a:t>&gt;</a:t>
            </a:r>
          </a:p>
          <a:p>
            <a:r>
              <a:rPr lang="en-US" altLang="ko-KR" sz="2000" dirty="0">
                <a:solidFill>
                  <a:srgbClr val="FF0000"/>
                </a:solidFill>
              </a:rPr>
              <a:t> : 2</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폐기물 마당에 적재 → </a:t>
            </a:r>
            <a:r>
              <a:rPr lang="en-US" altLang="ko-KR" sz="2000" dirty="0">
                <a:solidFill>
                  <a:srgbClr val="FF0000"/>
                </a:solidFill>
              </a:rPr>
              <a:t>1</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a:t>
            </a:r>
            <a:r>
              <a:rPr lang="en-US" altLang="ko-KR" sz="2000" dirty="0">
                <a:solidFill>
                  <a:srgbClr val="FF0000"/>
                </a:solidFill>
              </a:rPr>
              <a:t> </a:t>
            </a:r>
            <a:r>
              <a:rPr lang="ko-KR" altLang="en-US" sz="2000" dirty="0">
                <a:solidFill>
                  <a:srgbClr val="FF0000"/>
                </a:solidFill>
              </a:rPr>
              <a:t>해체 → 폐기물 마당에 적재</a:t>
            </a:r>
            <a:endParaRPr lang="en-US" altLang="ko-KR" sz="2000" dirty="0">
              <a:solidFill>
                <a:srgbClr val="FF0000"/>
              </a:solidFill>
            </a:endParaRPr>
          </a:p>
          <a:p>
            <a:r>
              <a:rPr lang="ko-KR" altLang="en-US" sz="2000" dirty="0">
                <a:solidFill>
                  <a:srgbClr val="FF0000"/>
                </a:solidFill>
              </a:rPr>
              <a:t>   → </a:t>
            </a:r>
            <a:r>
              <a:rPr lang="en-US" altLang="ko-KR" sz="2000" dirty="0">
                <a:solidFill>
                  <a:srgbClr val="FF0000"/>
                </a:solidFill>
              </a:rPr>
              <a:t>1</a:t>
            </a:r>
            <a:r>
              <a:rPr lang="ko-KR" altLang="en-US" sz="2000" dirty="0">
                <a:solidFill>
                  <a:srgbClr val="FF0000"/>
                </a:solidFill>
              </a:rPr>
              <a:t>층 바닥 </a:t>
            </a:r>
            <a:r>
              <a:rPr lang="ko-KR" altLang="en-US" sz="2000" dirty="0" err="1">
                <a:solidFill>
                  <a:srgbClr val="FF0000"/>
                </a:solidFill>
              </a:rPr>
              <a:t>슬래브</a:t>
            </a:r>
            <a:r>
              <a:rPr lang="ko-KR" altLang="en-US" sz="2000" dirty="0">
                <a:solidFill>
                  <a:srgbClr val="FF0000"/>
                </a:solidFill>
              </a:rPr>
              <a:t> 오픈 → 지하층 </a:t>
            </a:r>
            <a:r>
              <a:rPr lang="ko-KR" altLang="en-US" sz="2000" dirty="0" err="1">
                <a:solidFill>
                  <a:srgbClr val="FF0000"/>
                </a:solidFill>
              </a:rPr>
              <a:t>되메우기</a:t>
            </a:r>
            <a:r>
              <a:rPr lang="ko-KR" altLang="en-US" sz="2000" dirty="0">
                <a:solidFill>
                  <a:srgbClr val="FF0000"/>
                </a:solidFill>
              </a:rPr>
              <a:t> → 대형장비 전진하여 해체작업</a:t>
            </a:r>
            <a:endParaRPr lang="ko-KR" altLang="en-US" sz="2000" dirty="0"/>
          </a:p>
        </p:txBody>
      </p:sp>
      <p:sp>
        <p:nvSpPr>
          <p:cNvPr id="28" name="TextBox 27"/>
          <p:cNvSpPr txBox="1"/>
          <p:nvPr/>
        </p:nvSpPr>
        <p:spPr>
          <a:xfrm>
            <a:off x="1260562" y="8010996"/>
            <a:ext cx="12468138" cy="1015663"/>
          </a:xfrm>
          <a:prstGeom prst="rect">
            <a:avLst/>
          </a:prstGeom>
          <a:noFill/>
          <a:ln>
            <a:solidFill>
              <a:schemeClr val="accent1"/>
            </a:solidFill>
          </a:ln>
        </p:spPr>
        <p:txBody>
          <a:bodyPr wrap="square" rtlCol="0">
            <a:spAutoFit/>
          </a:bodyPr>
          <a:lstStyle/>
          <a:p>
            <a:r>
              <a:rPr lang="en-US" altLang="ko-KR" sz="2000" dirty="0">
                <a:solidFill>
                  <a:srgbClr val="FF0000"/>
                </a:solidFill>
              </a:rPr>
              <a:t>&lt;</a:t>
            </a:r>
            <a:r>
              <a:rPr lang="ko-KR" altLang="en-US" sz="2000" dirty="0">
                <a:solidFill>
                  <a:srgbClr val="FF0000"/>
                </a:solidFill>
              </a:rPr>
              <a:t>②대지 내 폐기물 쌓기 위한 공간</a:t>
            </a:r>
            <a:r>
              <a:rPr lang="en-US" altLang="ko-KR" sz="2000" dirty="0">
                <a:solidFill>
                  <a:srgbClr val="FF0000"/>
                </a:solidFill>
              </a:rPr>
              <a:t>(</a:t>
            </a:r>
            <a:r>
              <a:rPr lang="ko-KR" altLang="en-US" sz="2000" dirty="0">
                <a:solidFill>
                  <a:srgbClr val="FF0000"/>
                </a:solidFill>
              </a:rPr>
              <a:t>마당</a:t>
            </a:r>
            <a:r>
              <a:rPr lang="en-US" altLang="ko-KR" sz="2000" dirty="0">
                <a:solidFill>
                  <a:srgbClr val="FF0000"/>
                </a:solidFill>
              </a:rPr>
              <a:t>)</a:t>
            </a:r>
            <a:r>
              <a:rPr lang="ko-KR" altLang="en-US" sz="2000" dirty="0">
                <a:solidFill>
                  <a:srgbClr val="FF0000"/>
                </a:solidFill>
              </a:rPr>
              <a:t>이 </a:t>
            </a:r>
            <a:r>
              <a:rPr lang="ko-KR" altLang="en-US" sz="2000" b="1" dirty="0">
                <a:solidFill>
                  <a:srgbClr val="FF0000"/>
                </a:solidFill>
              </a:rPr>
              <a:t>없는</a:t>
            </a:r>
            <a:r>
              <a:rPr lang="ko-KR" altLang="en-US" sz="2000" dirty="0">
                <a:solidFill>
                  <a:srgbClr val="FF0000"/>
                </a:solidFill>
              </a:rPr>
              <a:t> 경우</a:t>
            </a:r>
            <a:r>
              <a:rPr lang="en-US" altLang="ko-KR" sz="2000" dirty="0">
                <a:solidFill>
                  <a:srgbClr val="FF0000"/>
                </a:solidFill>
              </a:rPr>
              <a:t>&gt;</a:t>
            </a:r>
          </a:p>
          <a:p>
            <a:r>
              <a:rPr lang="en-US" altLang="ko-KR" sz="2000" dirty="0">
                <a:solidFill>
                  <a:srgbClr val="FF0000"/>
                </a:solidFill>
              </a:rPr>
              <a:t> : </a:t>
            </a:r>
            <a:r>
              <a:rPr lang="ko-KR" altLang="en-US" sz="2000" dirty="0" err="1">
                <a:solidFill>
                  <a:srgbClr val="FF0000"/>
                </a:solidFill>
              </a:rPr>
              <a:t>비구조체</a:t>
            </a:r>
            <a:r>
              <a:rPr lang="ko-KR" altLang="en-US" sz="2000" dirty="0">
                <a:solidFill>
                  <a:srgbClr val="FF0000"/>
                </a:solidFill>
              </a:rPr>
              <a:t> 외벽 </a:t>
            </a:r>
            <a:r>
              <a:rPr lang="en-US" altLang="ko-KR" sz="2000" dirty="0">
                <a:solidFill>
                  <a:srgbClr val="FF0000"/>
                </a:solidFill>
              </a:rPr>
              <a:t>1,2</a:t>
            </a:r>
            <a:r>
              <a:rPr lang="ko-KR" altLang="en-US" sz="2000" dirty="0">
                <a:solidFill>
                  <a:srgbClr val="FF0000"/>
                </a:solidFill>
              </a:rPr>
              <a:t>층 해체 → 폐기물 투하용 </a:t>
            </a:r>
            <a:r>
              <a:rPr lang="ko-KR" altLang="en-US" sz="2000" dirty="0" err="1">
                <a:solidFill>
                  <a:srgbClr val="FF0000"/>
                </a:solidFill>
              </a:rPr>
              <a:t>슬래브</a:t>
            </a:r>
            <a:r>
              <a:rPr lang="ko-KR" altLang="en-US" sz="2000" dirty="0">
                <a:solidFill>
                  <a:srgbClr val="FF0000"/>
                </a:solidFill>
              </a:rPr>
              <a:t> </a:t>
            </a:r>
            <a:r>
              <a:rPr lang="en-US" altLang="ko-KR" sz="2000" dirty="0">
                <a:solidFill>
                  <a:srgbClr val="FF0000"/>
                </a:solidFill>
              </a:rPr>
              <a:t>1,2</a:t>
            </a:r>
            <a:r>
              <a:rPr lang="ko-KR" altLang="en-US" sz="2000" dirty="0">
                <a:solidFill>
                  <a:srgbClr val="FF0000"/>
                </a:solidFill>
              </a:rPr>
              <a:t>층 해체</a:t>
            </a:r>
            <a:endParaRPr lang="en-US" altLang="ko-KR" sz="2000" dirty="0">
              <a:solidFill>
                <a:srgbClr val="FF0000"/>
              </a:solidFill>
            </a:endParaRPr>
          </a:p>
          <a:p>
            <a:r>
              <a:rPr lang="en-US" altLang="ko-KR" sz="2000" dirty="0">
                <a:solidFill>
                  <a:srgbClr val="FF0000"/>
                </a:solidFill>
              </a:rPr>
              <a:t>    </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a:t>
            </a:r>
            <a:r>
              <a:rPr lang="en-US" altLang="ko-KR" sz="2000" dirty="0">
                <a:solidFill>
                  <a:srgbClr val="FF0000"/>
                </a:solidFill>
              </a:rPr>
              <a:t>1</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대형장비 전진하여 해체작업</a:t>
            </a:r>
            <a:endParaRPr lang="ko-KR" altLang="en-US" sz="2000" dirty="0"/>
          </a:p>
        </p:txBody>
      </p:sp>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8" name="직사각형 37"/>
          <p:cNvSpPr/>
          <p:nvPr/>
        </p:nvSpPr>
        <p:spPr>
          <a:xfrm>
            <a:off x="988707"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0" name="직사각형 59"/>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1" name="직사각형 60"/>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2" name="직사각형 61"/>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3" name="직사각형 62"/>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5" name="직사각형 64"/>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6" name="직사각형 65"/>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8" name="직사각형 67"/>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9" name="직사각형 68"/>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0" name="직사각형 6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10</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54235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제목 1"/>
          <p:cNvSpPr>
            <a:spLocks noGrp="1"/>
          </p:cNvSpPr>
          <p:nvPr>
            <p:ph type="ctrTitle"/>
          </p:nvPr>
        </p:nvSpPr>
        <p:spPr>
          <a:xfrm>
            <a:off x="1235312" y="1350257"/>
            <a:ext cx="12493388" cy="7776863"/>
          </a:xfrm>
          <a:ln>
            <a:noFill/>
          </a:ln>
        </p:spPr>
        <p:txBody>
          <a:bodyPr>
            <a:normAutofit/>
          </a:bodyPr>
          <a:lstStyle/>
          <a:p>
            <a:pPr algn="l">
              <a:lnSpc>
                <a:spcPct val="150000"/>
              </a:lnSpc>
            </a:pPr>
            <a:r>
              <a:rPr lang="en-US" altLang="ko-KR" sz="3000" b="1" dirty="0"/>
              <a:t>4. </a:t>
            </a:r>
            <a:r>
              <a:rPr lang="ko-KR" altLang="en-US" sz="3000" b="1" dirty="0"/>
              <a:t>지하층 구조물 </a:t>
            </a:r>
            <a:r>
              <a:rPr lang="ko-KR" altLang="en-US" sz="3000" b="1" dirty="0" err="1"/>
              <a:t>해체계획</a:t>
            </a:r>
            <a:r>
              <a:rPr lang="en-US" altLang="ko-KR" sz="3000" b="1" dirty="0">
                <a:solidFill>
                  <a:srgbClr val="FF0000"/>
                </a:solidFill>
              </a:rPr>
              <a:t>(</a:t>
            </a:r>
            <a:r>
              <a:rPr lang="ko-KR" altLang="en-US" sz="3000" b="1" dirty="0">
                <a:solidFill>
                  <a:srgbClr val="FF0000"/>
                </a:solidFill>
              </a:rPr>
              <a:t>구조계산 및 구조검토 必</a:t>
            </a:r>
            <a:r>
              <a:rPr lang="en-US" altLang="ko-KR" sz="3000" b="1" dirty="0">
                <a:solidFill>
                  <a:srgbClr val="FF0000"/>
                </a:solidFill>
              </a:rPr>
              <a:t>)</a:t>
            </a:r>
            <a:br>
              <a:rPr lang="en-US" altLang="ko-KR" sz="3000" b="1" dirty="0">
                <a:solidFill>
                  <a:srgbClr val="C00000"/>
                </a:solidFill>
              </a:rPr>
            </a:br>
            <a:r>
              <a:rPr lang="ko-KR" altLang="en-US" sz="2000" dirty="0">
                <a:solidFill>
                  <a:srgbClr val="0101FE"/>
                </a:solidFill>
                <a:latin typeface="휴먼모음T" panose="02030504000101010101" pitchFamily="18" charset="-127"/>
                <a:ea typeface="휴먼모음T" panose="02030504000101010101" pitchFamily="18" charset="-127"/>
              </a:rPr>
              <a:t>지하층 구조물</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지하층</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콘크리트 지반</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건축물 기초</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매트기초</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err="1">
                <a:solidFill>
                  <a:srgbClr val="0101FE"/>
                </a:solidFill>
                <a:latin typeface="휴먼모음T" panose="02030504000101010101" pitchFamily="18" charset="-127"/>
                <a:ea typeface="휴먼모음T" panose="02030504000101010101" pitchFamily="18" charset="-127"/>
              </a:rPr>
              <a:t>말뚝기초</a:t>
            </a:r>
            <a:r>
              <a:rPr lang="ko-KR" altLang="en-US" sz="2000" b="1" dirty="0">
                <a:solidFill>
                  <a:srgbClr val="0101FE"/>
                </a:solidFill>
                <a:latin typeface="휴먼모음T" panose="02030504000101010101" pitchFamily="18" charset="-127"/>
                <a:ea typeface="휴먼모음T" panose="02030504000101010101" pitchFamily="18" charset="-127"/>
              </a:rPr>
              <a:t> 등</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기타 </a:t>
            </a:r>
            <a:r>
              <a:rPr lang="ko-KR" altLang="en-US" sz="2000" b="1" dirty="0" err="1">
                <a:solidFill>
                  <a:srgbClr val="0101FE"/>
                </a:solidFill>
                <a:latin typeface="휴먼모음T" panose="02030504000101010101" pitchFamily="18" charset="-127"/>
                <a:ea typeface="휴먼모음T" panose="02030504000101010101" pitchFamily="18" charset="-127"/>
              </a:rPr>
              <a:t>잔존구조물</a:t>
            </a:r>
            <a:r>
              <a:rPr lang="ko-KR" altLang="en-US" sz="2000" b="1" dirty="0">
                <a:solidFill>
                  <a:srgbClr val="0101FE"/>
                </a:solidFill>
                <a:latin typeface="휴먼모음T" panose="02030504000101010101" pitchFamily="18" charset="-127"/>
                <a:ea typeface="휴먼모음T" panose="02030504000101010101" pitchFamily="18" charset="-127"/>
              </a:rPr>
              <a:t> 등</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철거 계획 수립</a:t>
            </a:r>
            <a:br>
              <a:rPr lang="en-US" altLang="ko-KR" sz="3000" dirty="0"/>
            </a:br>
            <a:r>
              <a:rPr lang="en-US" altLang="ko-KR" sz="2000" b="1" dirty="0">
                <a:solidFill>
                  <a:srgbClr val="FF0000"/>
                </a:solidFill>
              </a:rPr>
              <a:t>1)</a:t>
            </a:r>
            <a:r>
              <a:rPr lang="ko-KR" altLang="en-US" sz="2000" b="1" dirty="0">
                <a:solidFill>
                  <a:srgbClr val="FF0000"/>
                </a:solidFill>
              </a:rPr>
              <a:t>지하구조보강 계획</a:t>
            </a:r>
            <a:r>
              <a:rPr lang="en-US" altLang="ko-KR" sz="2000" b="1" dirty="0">
                <a:solidFill>
                  <a:srgbClr val="FF0000"/>
                </a:solidFill>
              </a:rPr>
              <a:t>(</a:t>
            </a:r>
            <a:r>
              <a:rPr lang="ko-KR" altLang="en-US" sz="2000" b="1" dirty="0" err="1">
                <a:solidFill>
                  <a:srgbClr val="FF0000"/>
                </a:solidFill>
              </a:rPr>
              <a:t>지하구조체</a:t>
            </a:r>
            <a:r>
              <a:rPr lang="ko-KR" altLang="en-US" sz="2000" b="1" dirty="0">
                <a:solidFill>
                  <a:srgbClr val="FF0000"/>
                </a:solidFill>
              </a:rPr>
              <a:t> 해체 전</a:t>
            </a:r>
            <a:r>
              <a:rPr lang="en-US" altLang="ko-KR" sz="2000" b="1" dirty="0">
                <a:solidFill>
                  <a:srgbClr val="FF0000"/>
                </a:solidFill>
              </a:rPr>
              <a:t>)</a:t>
            </a:r>
            <a:br>
              <a:rPr lang="en-US" altLang="ko-KR" sz="2000" b="1" dirty="0">
                <a:solidFill>
                  <a:srgbClr val="FF0000"/>
                </a:solidFill>
              </a:rPr>
            </a:br>
            <a:r>
              <a:rPr lang="en-US" altLang="ko-KR" sz="2000" b="1" dirty="0">
                <a:solidFill>
                  <a:srgbClr val="FF0000"/>
                </a:solidFill>
              </a:rPr>
              <a:t>2)</a:t>
            </a:r>
            <a:r>
              <a:rPr lang="ko-KR" altLang="en-US" sz="2000" b="1" dirty="0">
                <a:solidFill>
                  <a:srgbClr val="FF0000"/>
                </a:solidFill>
              </a:rPr>
              <a:t>지하 </a:t>
            </a:r>
            <a:r>
              <a:rPr lang="ko-KR" altLang="en-US" sz="2000" b="1" dirty="0" err="1">
                <a:solidFill>
                  <a:srgbClr val="FF0000"/>
                </a:solidFill>
              </a:rPr>
              <a:t>흙막이</a:t>
            </a:r>
            <a:r>
              <a:rPr lang="ko-KR" altLang="en-US" sz="2000" b="1" dirty="0">
                <a:solidFill>
                  <a:srgbClr val="FF0000"/>
                </a:solidFill>
              </a:rPr>
              <a:t> 설치 및 보강 계획</a:t>
            </a:r>
            <a:br>
              <a:rPr lang="en-US" altLang="ko-KR" sz="2000" b="1" dirty="0">
                <a:solidFill>
                  <a:srgbClr val="FF0000"/>
                </a:solidFill>
              </a:rPr>
            </a:br>
            <a:r>
              <a:rPr lang="ko-KR" altLang="en-US" sz="2000" dirty="0">
                <a:solidFill>
                  <a:srgbClr val="0101FE"/>
                </a:solidFill>
                <a:latin typeface="휴먼모음T" panose="02030504000101010101" pitchFamily="18" charset="-127"/>
                <a:ea typeface="휴먼모음T" panose="02030504000101010101" pitchFamily="18" charset="-127"/>
              </a:rPr>
              <a:t>지하 </a:t>
            </a:r>
            <a:r>
              <a:rPr lang="ko-KR" altLang="en-US" sz="2000" dirty="0" err="1">
                <a:solidFill>
                  <a:srgbClr val="0101FE"/>
                </a:solidFill>
                <a:latin typeface="휴먼모음T" panose="02030504000101010101" pitchFamily="18" charset="-127"/>
                <a:ea typeface="휴먼모음T" panose="02030504000101010101" pitchFamily="18" charset="-127"/>
              </a:rPr>
              <a:t>흙막이</a:t>
            </a:r>
            <a:r>
              <a:rPr lang="ko-KR" altLang="en-US" sz="2000" dirty="0">
                <a:solidFill>
                  <a:srgbClr val="0101FE"/>
                </a:solidFill>
                <a:latin typeface="휴먼모음T" panose="02030504000101010101" pitchFamily="18" charset="-127"/>
                <a:ea typeface="휴먼모음T" panose="02030504000101010101" pitchFamily="18" charset="-127"/>
              </a:rPr>
              <a:t> 설치 관련</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건축허가</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신축</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신청시기</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등을 포함한 일정표 작성 제출</a:t>
            </a:r>
            <a:br>
              <a:rPr lang="en-US" altLang="ko-KR" sz="2000" b="1" dirty="0">
                <a:solidFill>
                  <a:srgbClr val="FF0000"/>
                </a:solidFill>
              </a:rPr>
            </a:br>
            <a:r>
              <a:rPr lang="en-US" altLang="ko-KR" sz="2000" dirty="0">
                <a:solidFill>
                  <a:srgbClr val="FF0000"/>
                </a:solidFill>
              </a:rPr>
              <a:t>3) </a:t>
            </a:r>
            <a:r>
              <a:rPr lang="ko-KR" altLang="en-US" sz="2000" dirty="0">
                <a:solidFill>
                  <a:srgbClr val="FF0000"/>
                </a:solidFill>
              </a:rPr>
              <a:t>해체 평면계획도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4) </a:t>
            </a:r>
            <a:r>
              <a:rPr lang="ko-KR" altLang="en-US" sz="2000" dirty="0">
                <a:solidFill>
                  <a:srgbClr val="FF0000"/>
                </a:solidFill>
              </a:rPr>
              <a:t>해체 단면계획</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5) </a:t>
            </a:r>
            <a:r>
              <a:rPr lang="ko-KR" altLang="en-US" sz="2000" dirty="0">
                <a:solidFill>
                  <a:srgbClr val="FF0000"/>
                </a:solidFill>
              </a:rPr>
              <a:t>장비이동계획</a:t>
            </a:r>
            <a:endParaRPr lang="ko-KR" altLang="en-US" sz="2000" dirty="0">
              <a:solidFill>
                <a:srgbClr val="0101FE"/>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6. </a:t>
            </a:r>
            <a:r>
              <a:rPr lang="ko-KR" altLang="en-US" sz="3300" b="1" dirty="0" err="1">
                <a:latin typeface="HY헤드라인M" panose="02030600000101010101" pitchFamily="18" charset="-127"/>
                <a:ea typeface="HY헤드라인M" panose="02030600000101010101" pitchFamily="18" charset="-127"/>
              </a:rPr>
              <a:t>해체공법</a:t>
            </a:r>
            <a:r>
              <a:rPr lang="ko-KR" altLang="en-US" sz="3300" b="1" dirty="0">
                <a:latin typeface="HY헤드라인M" panose="02030600000101010101" pitchFamily="18" charset="-127"/>
                <a:ea typeface="HY헤드라인M" panose="02030600000101010101" pitchFamily="18" charset="-127"/>
              </a:rPr>
              <a:t> 선정</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11</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152622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877802"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7. </a:t>
            </a:r>
            <a:r>
              <a:rPr lang="ko-KR" altLang="en-US" sz="3300" b="1" dirty="0">
                <a:latin typeface="HY헤드라인M" panose="02030600000101010101" pitchFamily="18" charset="-127"/>
                <a:ea typeface="HY헤드라인M" panose="02030600000101010101" pitchFamily="18" charset="-127"/>
              </a:rPr>
              <a:t>해체 후 현장 안전관리</a:t>
            </a:r>
          </a:p>
        </p:txBody>
      </p:sp>
      <p:sp>
        <p:nvSpPr>
          <p:cNvPr id="59" name="제목 1"/>
          <p:cNvSpPr>
            <a:spLocks noGrp="1"/>
          </p:cNvSpPr>
          <p:nvPr>
            <p:ph type="ctrTitle"/>
          </p:nvPr>
        </p:nvSpPr>
        <p:spPr>
          <a:xfrm>
            <a:off x="1235312" y="1350257"/>
            <a:ext cx="12493388" cy="7776863"/>
          </a:xfrm>
          <a:ln>
            <a:noFill/>
          </a:ln>
        </p:spPr>
        <p:txBody>
          <a:bodyPr>
            <a:normAutofit/>
          </a:bodyPr>
          <a:lstStyle/>
          <a:p>
            <a:pPr algn="l"/>
            <a:r>
              <a:rPr lang="en-US" altLang="ko-KR" sz="3000" dirty="0">
                <a:latin typeface="HY헤드라인M" panose="02030600000101010101" pitchFamily="18" charset="-127"/>
                <a:ea typeface="HY헤드라인M" panose="02030600000101010101" pitchFamily="18" charset="-127"/>
              </a:rPr>
              <a:t>1. </a:t>
            </a:r>
            <a:r>
              <a:rPr lang="ko-KR" altLang="en-US" sz="3000" dirty="0">
                <a:latin typeface="HY헤드라인M" panose="02030600000101010101" pitchFamily="18" charset="-127"/>
                <a:ea typeface="HY헤드라인M" panose="02030600000101010101" pitchFamily="18" charset="-127"/>
              </a:rPr>
              <a:t>폐기물 처리 계획</a:t>
            </a:r>
            <a:br>
              <a:rPr lang="en-US" altLang="ko-KR" sz="3000" dirty="0">
                <a:latin typeface="HY헤드라인M" panose="02030600000101010101" pitchFamily="18" charset="-127"/>
                <a:ea typeface="HY헤드라인M" panose="02030600000101010101" pitchFamily="18" charset="-127"/>
              </a:rPr>
            </a:br>
            <a:r>
              <a:rPr lang="en-US" altLang="ko-KR" sz="2000" dirty="0">
                <a:solidFill>
                  <a:srgbClr val="FF0000"/>
                </a:solidFill>
              </a:rPr>
              <a:t>1) </a:t>
            </a:r>
            <a:r>
              <a:rPr lang="ko-KR" altLang="en-US" sz="2000" dirty="0">
                <a:solidFill>
                  <a:srgbClr val="FF0000"/>
                </a:solidFill>
              </a:rPr>
              <a:t>폐기물처리계획</a:t>
            </a:r>
            <a:r>
              <a:rPr lang="en-US" altLang="ko-KR" sz="2000" dirty="0">
                <a:solidFill>
                  <a:srgbClr val="FF0000"/>
                </a:solidFill>
              </a:rPr>
              <a:t>(</a:t>
            </a:r>
            <a:r>
              <a:rPr lang="ko-KR" altLang="en-US" sz="2000" dirty="0" err="1">
                <a:solidFill>
                  <a:srgbClr val="FF0000"/>
                </a:solidFill>
              </a:rPr>
              <a:t>신고필증</a:t>
            </a:r>
            <a:r>
              <a:rPr lang="en-US" altLang="ko-KR" sz="2000" dirty="0">
                <a:solidFill>
                  <a:srgbClr val="FF0000"/>
                </a:solidFill>
              </a:rPr>
              <a:t>)</a:t>
            </a:r>
            <a:r>
              <a:rPr lang="ko-KR" altLang="en-US" sz="2000" dirty="0">
                <a:solidFill>
                  <a:srgbClr val="FF0000"/>
                </a:solidFill>
              </a:rPr>
              <a:t> 및 확인방법</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폐기물 보관</a:t>
            </a:r>
            <a:r>
              <a:rPr lang="en-US" altLang="ko-KR" sz="2000" dirty="0">
                <a:solidFill>
                  <a:srgbClr val="FF0000"/>
                </a:solidFill>
              </a:rPr>
              <a:t>, </a:t>
            </a:r>
            <a:r>
              <a:rPr lang="ko-KR" altLang="en-US" sz="2000" dirty="0">
                <a:solidFill>
                  <a:srgbClr val="FF0000"/>
                </a:solidFill>
              </a:rPr>
              <a:t>수집</a:t>
            </a:r>
            <a:r>
              <a:rPr lang="en-US" altLang="ko-KR" sz="2000" dirty="0">
                <a:solidFill>
                  <a:srgbClr val="FF0000"/>
                </a:solidFill>
              </a:rPr>
              <a:t>, </a:t>
            </a:r>
            <a:r>
              <a:rPr lang="ko-KR" altLang="en-US" sz="2000" dirty="0" err="1">
                <a:solidFill>
                  <a:srgbClr val="FF0000"/>
                </a:solidFill>
              </a:rPr>
              <a:t>운반계획</a:t>
            </a:r>
            <a:r>
              <a:rPr lang="en-US" altLang="ko-KR" sz="2000" dirty="0">
                <a:solidFill>
                  <a:srgbClr val="FF0000"/>
                </a:solidFill>
              </a:rPr>
              <a:t>(</a:t>
            </a:r>
            <a:r>
              <a:rPr lang="ko-KR" altLang="en-US" sz="2000" dirty="0">
                <a:solidFill>
                  <a:srgbClr val="FF0000"/>
                </a:solidFill>
              </a:rPr>
              <a:t>폐기물 </a:t>
            </a:r>
            <a:r>
              <a:rPr lang="ko-KR" altLang="en-US" sz="2000" dirty="0" err="1">
                <a:solidFill>
                  <a:srgbClr val="FF0000"/>
                </a:solidFill>
              </a:rPr>
              <a:t>임시적치장</a:t>
            </a:r>
            <a:r>
              <a:rPr lang="ko-KR" altLang="en-US" sz="2000" dirty="0">
                <a:solidFill>
                  <a:srgbClr val="FF0000"/>
                </a:solidFill>
              </a:rPr>
              <a:t> 위치도</a:t>
            </a:r>
            <a:r>
              <a:rPr lang="en-US" altLang="ko-KR" sz="2000" dirty="0">
                <a:solidFill>
                  <a:srgbClr val="FF0000"/>
                </a:solidFill>
              </a:rPr>
              <a:t>, </a:t>
            </a:r>
            <a:r>
              <a:rPr lang="ko-KR" altLang="en-US" sz="2000" dirty="0">
                <a:solidFill>
                  <a:srgbClr val="FF0000"/>
                </a:solidFill>
              </a:rPr>
              <a:t>폐기물 운반 </a:t>
            </a:r>
            <a:r>
              <a:rPr lang="ko-KR" altLang="en-US" sz="2000" dirty="0" err="1">
                <a:solidFill>
                  <a:srgbClr val="FF0000"/>
                </a:solidFill>
              </a:rPr>
              <a:t>계획도면</a:t>
            </a:r>
            <a:r>
              <a:rPr lang="ko-KR" altLang="en-US" sz="2000" dirty="0">
                <a:solidFill>
                  <a:srgbClr val="FF0000"/>
                </a:solidFill>
              </a:rPr>
              <a:t> 등</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3) </a:t>
            </a:r>
            <a:r>
              <a:rPr lang="ko-KR" altLang="en-US" sz="2000" dirty="0">
                <a:solidFill>
                  <a:srgbClr val="FF0000"/>
                </a:solidFill>
              </a:rPr>
              <a:t>폐기물 </a:t>
            </a:r>
            <a:r>
              <a:rPr lang="ko-KR" altLang="en-US" sz="2000" dirty="0" err="1">
                <a:solidFill>
                  <a:srgbClr val="FF0000"/>
                </a:solidFill>
              </a:rPr>
              <a:t>성상별</a:t>
            </a:r>
            <a:r>
              <a:rPr lang="ko-KR" altLang="en-US" sz="2000" dirty="0">
                <a:solidFill>
                  <a:srgbClr val="FF0000"/>
                </a:solidFill>
              </a:rPr>
              <a:t> 분리배출 계획 등</a:t>
            </a:r>
            <a:r>
              <a:rPr lang="en-US" altLang="ko-KR" sz="2000" dirty="0">
                <a:solidFill>
                  <a:srgbClr val="FF0000"/>
                </a:solidFill>
              </a:rPr>
              <a:t>(</a:t>
            </a:r>
            <a:r>
              <a:rPr lang="ko-KR" altLang="en-US" sz="2000" dirty="0" err="1">
                <a:solidFill>
                  <a:srgbClr val="FF0000"/>
                </a:solidFill>
              </a:rPr>
              <a:t>성상별</a:t>
            </a:r>
            <a:r>
              <a:rPr lang="ko-KR" altLang="en-US" sz="2000" dirty="0">
                <a:solidFill>
                  <a:srgbClr val="FF0000"/>
                </a:solidFill>
              </a:rPr>
              <a:t> 종류</a:t>
            </a:r>
            <a:r>
              <a:rPr lang="en-US" altLang="ko-KR" sz="2000" dirty="0">
                <a:solidFill>
                  <a:srgbClr val="FF0000"/>
                </a:solidFill>
              </a:rPr>
              <a:t>, </a:t>
            </a:r>
            <a:r>
              <a:rPr lang="ko-KR" altLang="en-US" sz="2000" dirty="0">
                <a:solidFill>
                  <a:srgbClr val="FF0000"/>
                </a:solidFill>
              </a:rPr>
              <a:t>처리업체</a:t>
            </a:r>
            <a:r>
              <a:rPr lang="en-US" altLang="ko-KR" sz="2000" dirty="0">
                <a:solidFill>
                  <a:srgbClr val="FF0000"/>
                </a:solidFill>
              </a:rPr>
              <a:t>, </a:t>
            </a:r>
            <a:r>
              <a:rPr lang="ko-KR" altLang="en-US" sz="2000" dirty="0" err="1">
                <a:solidFill>
                  <a:srgbClr val="FF0000"/>
                </a:solidFill>
              </a:rPr>
              <a:t>처리차량</a:t>
            </a:r>
            <a:r>
              <a:rPr lang="ko-KR" altLang="en-US" sz="2000" dirty="0">
                <a:solidFill>
                  <a:srgbClr val="FF0000"/>
                </a:solidFill>
              </a:rPr>
              <a:t> 등</a:t>
            </a:r>
            <a:r>
              <a:rPr lang="en-US" altLang="ko-KR" sz="2000" dirty="0">
                <a:solidFill>
                  <a:srgbClr val="FF0000"/>
                </a:solidFill>
              </a:rPr>
              <a:t>)</a:t>
            </a:r>
            <a:br>
              <a:rPr lang="en-US" altLang="ko-KR" sz="2000" dirty="0">
                <a:latin typeface="HY헤드라인M" panose="02030600000101010101" pitchFamily="18" charset="-127"/>
                <a:ea typeface="HY헤드라인M" panose="02030600000101010101" pitchFamily="18" charset="-127"/>
              </a:rPr>
            </a:br>
            <a:br>
              <a:rPr lang="en-US" altLang="ko-KR" sz="3000" dirty="0">
                <a:latin typeface="HY헤드라인M" panose="02030600000101010101" pitchFamily="18" charset="-127"/>
                <a:ea typeface="HY헤드라인M" panose="02030600000101010101" pitchFamily="18" charset="-127"/>
              </a:rPr>
            </a:br>
            <a:r>
              <a:rPr lang="en-US" altLang="ko-KR" sz="3000" dirty="0">
                <a:latin typeface="HY헤드라인M" panose="02030600000101010101" pitchFamily="18" charset="-127"/>
                <a:ea typeface="HY헤드라인M" panose="02030600000101010101" pitchFamily="18" charset="-127"/>
              </a:rPr>
              <a:t>2. </a:t>
            </a:r>
            <a:r>
              <a:rPr lang="ko-KR" altLang="en-US" sz="3000" dirty="0">
                <a:latin typeface="HY헤드라인M" panose="02030600000101010101" pitchFamily="18" charset="-127"/>
                <a:ea typeface="HY헤드라인M" panose="02030600000101010101" pitchFamily="18" charset="-127"/>
              </a:rPr>
              <a:t>부지정리 계획</a:t>
            </a:r>
            <a:br>
              <a:rPr lang="en-US" altLang="ko-KR" sz="3000" dirty="0">
                <a:latin typeface="HY헤드라인M" panose="02030600000101010101" pitchFamily="18" charset="-127"/>
                <a:ea typeface="HY헤드라인M" panose="02030600000101010101" pitchFamily="18" charset="-127"/>
              </a:rPr>
            </a:br>
            <a:r>
              <a:rPr lang="en-US" altLang="ko-KR" sz="2000" dirty="0">
                <a:solidFill>
                  <a:srgbClr val="FF0000"/>
                </a:solidFill>
                <a:latin typeface="+mj-ea"/>
              </a:rPr>
              <a:t>1) </a:t>
            </a:r>
            <a:r>
              <a:rPr lang="ko-KR" altLang="en-US" sz="2000" dirty="0">
                <a:solidFill>
                  <a:srgbClr val="FF0000"/>
                </a:solidFill>
                <a:latin typeface="+mj-ea"/>
              </a:rPr>
              <a:t>부지 정리 후 가설울타리 등 설치계획 등</a:t>
            </a:r>
            <a:br>
              <a:rPr lang="en-US" altLang="ko-KR" sz="2000" dirty="0">
                <a:solidFill>
                  <a:srgbClr val="FF0000"/>
                </a:solidFill>
                <a:latin typeface="+mj-ea"/>
              </a:rPr>
            </a:br>
            <a:r>
              <a:rPr lang="ko-KR" altLang="en-US" sz="2000" dirty="0">
                <a:solidFill>
                  <a:srgbClr val="0101FE"/>
                </a:solidFill>
                <a:latin typeface="휴먼모음T" panose="02030504000101010101" pitchFamily="18" charset="-127"/>
                <a:ea typeface="휴먼모음T" panose="02030504000101010101" pitchFamily="18" charset="-127"/>
              </a:rPr>
              <a:t>콘크리트 지반 철거 여부에 따른 부지정리계획 수립</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철거하지 않을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구체적인 사유 및 조치 계획 등 기재</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FF0000"/>
                </a:solidFill>
                <a:latin typeface="+mj-ea"/>
              </a:rPr>
            </a:br>
            <a:endParaRPr lang="ko-KR" altLang="en-US" sz="2000" dirty="0">
              <a:solidFill>
                <a:srgbClr val="FF0000"/>
              </a:solidFill>
              <a:latin typeface="+mj-ea"/>
            </a:endParaRPr>
          </a:p>
        </p:txBody>
      </p:sp>
      <p:sp>
        <p:nvSpPr>
          <p:cNvPr id="29" name="직사각형 2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6" name="직사각형 35"/>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7" name="직사각형 36"/>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8" name="직사각형 37"/>
          <p:cNvSpPr/>
          <p:nvPr/>
        </p:nvSpPr>
        <p:spPr>
          <a:xfrm>
            <a:off x="2618124"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해체 후 현장관리</a:t>
            </a:r>
            <a:endParaRPr lang="ko-KR" altLang="en-US" sz="1500" dirty="0">
              <a:solidFill>
                <a:schemeClr val="bg1"/>
              </a:solidFill>
            </a:endParaRPr>
          </a:p>
        </p:txBody>
      </p:sp>
      <p:sp>
        <p:nvSpPr>
          <p:cNvPr id="42" name="직사각형 41"/>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3" name="직사각형 42"/>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8" name="직사각형 5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7" name="직사각형 66"/>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8" name="직사각형 67"/>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9" name="직사각형 68"/>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13</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977702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50" y="1530276"/>
            <a:ext cx="4838700" cy="371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002" y="1523802"/>
            <a:ext cx="4838700" cy="701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261" y="5279997"/>
            <a:ext cx="4762500"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9386" y="1501279"/>
            <a:ext cx="4838700"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직사각형 36"/>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8" name="직사각형 37"/>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9" name="직사각형 38"/>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41" name="직사각형 40"/>
          <p:cNvSpPr/>
          <p:nvPr/>
        </p:nvSpPr>
        <p:spPr>
          <a:xfrm>
            <a:off x="2618124"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해체 후 현장관리</a:t>
            </a:r>
            <a:endParaRPr lang="ko-KR" altLang="en-US" sz="1500" dirty="0">
              <a:solidFill>
                <a:schemeClr val="bg1"/>
              </a:solidFill>
            </a:endParaRPr>
          </a:p>
        </p:txBody>
      </p:sp>
      <p:sp>
        <p:nvSpPr>
          <p:cNvPr id="58" name="직사각형 57"/>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60" name="직사각형 59"/>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1" name="직사각형 60"/>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2" name="직사각형 61"/>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3" name="직사각형 62"/>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4" name="직사각형 63"/>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6" name="직사각형 65"/>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7" name="직사각형 66"/>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8" name="직사각형 67"/>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9" name="직사각형 68"/>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70" name="직사각형 69"/>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1" name="직사각형 70"/>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7" name="TextBox 26">
            <a:extLst>
              <a:ext uri="{FF2B5EF4-FFF2-40B4-BE49-F238E27FC236}">
                <a16:creationId xmlns:a16="http://schemas.microsoft.com/office/drawing/2014/main" id="{A355B455-F4E6-47BD-BD8F-5C622652502F}"/>
              </a:ext>
            </a:extLst>
          </p:cNvPr>
          <p:cNvSpPr txBox="1"/>
          <p:nvPr/>
        </p:nvSpPr>
        <p:spPr>
          <a:xfrm>
            <a:off x="422" y="378148"/>
            <a:ext cx="5951814"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7. </a:t>
            </a:r>
            <a:r>
              <a:rPr lang="ko-KR" altLang="en-US" sz="3300" b="1" dirty="0">
                <a:latin typeface="HY헤드라인M" panose="02030600000101010101" pitchFamily="18" charset="-127"/>
                <a:ea typeface="HY헤드라인M" panose="02030600000101010101" pitchFamily="18" charset="-127"/>
              </a:rPr>
              <a:t>해체 후 현장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sp>
        <p:nvSpPr>
          <p:cNvPr id="29" name="TextBox 28">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14</a:t>
            </a:r>
            <a:endParaRPr lang="ko-KR" altLang="en-US" sz="2500" i="1" dirty="0">
              <a:solidFill>
                <a:schemeClr val="tx1"/>
              </a:solidFill>
              <a:latin typeface="Impact" panose="020B0806030902050204" pitchFamily="34" charset="0"/>
            </a:endParaRPr>
          </a:p>
        </p:txBody>
      </p:sp>
      <p:sp>
        <p:nvSpPr>
          <p:cNvPr id="26" name="TextBox 25"/>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2863997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3000" r="-53000"/>
          </a:stretch>
        </a:blipFill>
        <a:effectLst/>
      </p:bgPr>
    </p:bg>
    <p:spTree>
      <p:nvGrpSpPr>
        <p:cNvPr id="1" name=""/>
        <p:cNvGrpSpPr/>
        <p:nvPr/>
      </p:nvGrpSpPr>
      <p:grpSpPr>
        <a:xfrm>
          <a:off x="0" y="0"/>
          <a:ext cx="0" cy="0"/>
          <a:chOff x="0" y="0"/>
          <a:chExt cx="0" cy="0"/>
        </a:xfrm>
      </p:grpSpPr>
      <p:pic>
        <p:nvPicPr>
          <p:cNvPr id="9" name="Picture 4" descr="C:\Users\황병욱\Desktop\그림1 copy.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966" r="7948"/>
          <a:stretch/>
        </p:blipFill>
        <p:spPr bwMode="auto">
          <a:xfrm>
            <a:off x="422" y="4688904"/>
            <a:ext cx="15122526" cy="613878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2"/>
          <p:cNvSpPr>
            <a:spLocks noChangeArrowheads="1"/>
          </p:cNvSpPr>
          <p:nvPr/>
        </p:nvSpPr>
        <p:spPr bwMode="black">
          <a:xfrm>
            <a:off x="422" y="3510497"/>
            <a:ext cx="15122525" cy="1931452"/>
          </a:xfrm>
          <a:prstGeom prst="rect">
            <a:avLst/>
          </a:prstGeom>
          <a:solidFill>
            <a:srgbClr val="042662"/>
          </a:solidFill>
          <a:ln w="9525">
            <a:noFill/>
            <a:miter lim="800000"/>
            <a:headEnd/>
            <a:tailEnd/>
          </a:ln>
        </p:spPr>
        <p:txBody>
          <a:bodyPr wrap="none" anchor="ctr"/>
          <a:lstStyle/>
          <a:p>
            <a:pPr algn="ctr"/>
            <a:r>
              <a:rPr lang="ko-KR" altLang="en-US" sz="4400" dirty="0" err="1">
                <a:solidFill>
                  <a:schemeClr val="bg1"/>
                </a:solidFill>
                <a:latin typeface="HY견고딕" pitchFamily="18" charset="-127"/>
                <a:ea typeface="HY견고딕" pitchFamily="18" charset="-127"/>
              </a:rPr>
              <a:t>검단구</a:t>
            </a:r>
            <a:r>
              <a:rPr lang="ko-KR" altLang="en-US" sz="4400" dirty="0">
                <a:solidFill>
                  <a:schemeClr val="bg1"/>
                </a:solidFill>
                <a:latin typeface="HY견고딕" pitchFamily="18" charset="-127"/>
                <a:ea typeface="HY견고딕" pitchFamily="18" charset="-127"/>
              </a:rPr>
              <a:t> </a:t>
            </a:r>
            <a:r>
              <a:rPr lang="en-US" altLang="ko-KR" sz="4400" dirty="0">
                <a:solidFill>
                  <a:schemeClr val="bg1"/>
                </a:solidFill>
                <a:latin typeface="HY견고딕" pitchFamily="18" charset="-127"/>
                <a:ea typeface="HY견고딕" pitchFamily="18" charset="-127"/>
              </a:rPr>
              <a:t>00</a:t>
            </a:r>
            <a:r>
              <a:rPr lang="ko-KR" altLang="en-US" sz="4400" dirty="0">
                <a:solidFill>
                  <a:schemeClr val="bg1"/>
                </a:solidFill>
                <a:latin typeface="HY견고딕" pitchFamily="18" charset="-127"/>
                <a:ea typeface="HY견고딕" pitchFamily="18" charset="-127"/>
              </a:rPr>
              <a:t>동 </a:t>
            </a:r>
            <a:r>
              <a:rPr lang="en-US" altLang="ko-KR" sz="4400" dirty="0">
                <a:solidFill>
                  <a:schemeClr val="bg1"/>
                </a:solidFill>
                <a:latin typeface="HY견고딕" pitchFamily="18" charset="-127"/>
                <a:ea typeface="HY견고딕" pitchFamily="18" charset="-127"/>
              </a:rPr>
              <a:t>000</a:t>
            </a:r>
            <a:r>
              <a:rPr lang="ko-KR" altLang="en-US" sz="4400" dirty="0">
                <a:solidFill>
                  <a:schemeClr val="bg1"/>
                </a:solidFill>
                <a:latin typeface="HY견고딕" pitchFamily="18" charset="-127"/>
                <a:ea typeface="HY견고딕" pitchFamily="18" charset="-127"/>
              </a:rPr>
              <a:t>번지 해체공사 </a:t>
            </a:r>
            <a:r>
              <a:rPr lang="ko-KR" altLang="en-US" sz="4400" dirty="0" err="1">
                <a:solidFill>
                  <a:schemeClr val="bg1"/>
                </a:solidFill>
                <a:latin typeface="HY견고딕" pitchFamily="18" charset="-127"/>
                <a:ea typeface="HY견고딕" pitchFamily="18" charset="-127"/>
              </a:rPr>
              <a:t>심의도서</a:t>
            </a:r>
            <a:endParaRPr lang="ko-KR" altLang="en-US" sz="4400" dirty="0">
              <a:solidFill>
                <a:schemeClr val="bg1"/>
              </a:solidFill>
              <a:latin typeface="HY견고딕" pitchFamily="18" charset="-127"/>
              <a:ea typeface="HY견고딕" pitchFamily="18" charset="-127"/>
            </a:endParaRPr>
          </a:p>
        </p:txBody>
      </p:sp>
      <p:pic>
        <p:nvPicPr>
          <p:cNvPr id="11" name="Picture 4" descr="C:\Users\Phantom\Pictures\비행기.png"/>
          <p:cNvPicPr>
            <a:picLocks noChangeAspect="1" noChangeArrowheads="1"/>
          </p:cNvPicPr>
          <p:nvPr/>
        </p:nvPicPr>
        <p:blipFill>
          <a:blip r:embed="rId5" cstate="print"/>
          <a:srcRect l="42020" t="44476" r="24408" b="43712"/>
          <a:stretch>
            <a:fillRect/>
          </a:stretch>
        </p:blipFill>
        <p:spPr bwMode="auto">
          <a:xfrm>
            <a:off x="422" y="1278248"/>
            <a:ext cx="6391026" cy="1656933"/>
          </a:xfrm>
          <a:prstGeom prst="rect">
            <a:avLst/>
          </a:prstGeom>
          <a:noFill/>
        </p:spPr>
      </p:pic>
      <p:sp>
        <p:nvSpPr>
          <p:cNvPr id="14" name="TextBox 7"/>
          <p:cNvSpPr txBox="1">
            <a:spLocks noChangeArrowheads="1"/>
          </p:cNvSpPr>
          <p:nvPr/>
        </p:nvSpPr>
        <p:spPr bwMode="auto">
          <a:xfrm>
            <a:off x="-1" y="5886760"/>
            <a:ext cx="15122525" cy="553998"/>
          </a:xfrm>
          <a:prstGeom prst="rect">
            <a:avLst/>
          </a:prstGeom>
          <a:noFill/>
          <a:ln w="9525">
            <a:noFill/>
            <a:miter lim="800000"/>
            <a:headEnd/>
            <a:tailEnd/>
          </a:ln>
        </p:spPr>
        <p:txBody>
          <a:bodyPr wrap="square">
            <a:spAutoFit/>
          </a:bodyPr>
          <a:lstStyle/>
          <a:p>
            <a:pPr algn="ctr">
              <a:spcBef>
                <a:spcPts val="500"/>
              </a:spcBef>
              <a:spcAft>
                <a:spcPts val="600"/>
              </a:spcAft>
              <a:buClr>
                <a:srgbClr val="800080"/>
              </a:buClr>
            </a:pPr>
            <a:r>
              <a:rPr lang="en-US" altLang="ko-KR" b="1" dirty="0">
                <a:solidFill>
                  <a:srgbClr val="042662"/>
                </a:solidFill>
                <a:latin typeface="HY헤드라인M" panose="02030600000101010101" pitchFamily="18" charset="-127"/>
                <a:ea typeface="HY헤드라인M" panose="02030600000101010101" pitchFamily="18" charset="-127"/>
              </a:rPr>
              <a:t>2026. 00.</a:t>
            </a:r>
            <a:endParaRPr lang="ko-KR" altLang="en-US" b="1" dirty="0">
              <a:solidFill>
                <a:srgbClr val="042662"/>
              </a:solidFill>
              <a:latin typeface="HY헤드라인M" panose="02030600000101010101" pitchFamily="18" charset="-127"/>
              <a:ea typeface="HY헤드라인M" panose="02030600000101010101" pitchFamily="18" charset="-127"/>
            </a:endParaRPr>
          </a:p>
        </p:txBody>
      </p:sp>
      <p:sp>
        <p:nvSpPr>
          <p:cNvPr id="15" name="TextBox 7"/>
          <p:cNvSpPr txBox="1">
            <a:spLocks noChangeArrowheads="1"/>
          </p:cNvSpPr>
          <p:nvPr/>
        </p:nvSpPr>
        <p:spPr bwMode="auto">
          <a:xfrm>
            <a:off x="-1" y="9230533"/>
            <a:ext cx="15122526" cy="1156727"/>
          </a:xfrm>
          <a:prstGeom prst="rect">
            <a:avLst/>
          </a:prstGeom>
          <a:noFill/>
          <a:ln w="9525">
            <a:noFill/>
            <a:miter lim="800000"/>
            <a:headEnd/>
            <a:tailEnd/>
          </a:ln>
        </p:spPr>
        <p:txBody>
          <a:bodyPr wrap="square">
            <a:spAutoFit/>
          </a:bodyPr>
          <a:lstStyle/>
          <a:p>
            <a:pPr algn="ctr">
              <a:spcBef>
                <a:spcPts val="500"/>
              </a:spcBef>
              <a:spcAft>
                <a:spcPts val="600"/>
              </a:spcAft>
              <a:buClr>
                <a:srgbClr val="800080"/>
              </a:buClr>
            </a:pPr>
            <a:r>
              <a:rPr lang="ko-KR" altLang="en-US" b="1" dirty="0" err="1">
                <a:solidFill>
                  <a:srgbClr val="042662"/>
                </a:solidFill>
                <a:latin typeface="HY헤드라인M" panose="02030600000101010101" pitchFamily="18" charset="-127"/>
                <a:ea typeface="HY헤드라인M" panose="02030600000101010101" pitchFamily="18" charset="-127"/>
              </a:rPr>
              <a:t>도시국</a:t>
            </a:r>
            <a:endParaRPr lang="en-US" altLang="ko-KR" b="1" dirty="0">
              <a:solidFill>
                <a:srgbClr val="042662"/>
              </a:solidFill>
              <a:latin typeface="HY헤드라인M" panose="02030600000101010101" pitchFamily="18" charset="-127"/>
              <a:ea typeface="HY헤드라인M" panose="02030600000101010101" pitchFamily="18" charset="-127"/>
            </a:endParaRPr>
          </a:p>
          <a:p>
            <a:pPr algn="ctr">
              <a:spcBef>
                <a:spcPts val="500"/>
              </a:spcBef>
              <a:spcAft>
                <a:spcPts val="600"/>
              </a:spcAft>
              <a:buClr>
                <a:srgbClr val="800080"/>
              </a:buClr>
            </a:pPr>
            <a:r>
              <a:rPr lang="ko-KR" altLang="en-US" b="1" dirty="0">
                <a:solidFill>
                  <a:srgbClr val="042662"/>
                </a:solidFill>
                <a:latin typeface="HY헤드라인M" panose="02030600000101010101" pitchFamily="18" charset="-127"/>
                <a:ea typeface="HY헤드라인M" panose="02030600000101010101" pitchFamily="18" charset="-127"/>
              </a:rPr>
              <a:t>건  축  과</a:t>
            </a:r>
          </a:p>
        </p:txBody>
      </p:sp>
      <p:pic>
        <p:nvPicPr>
          <p:cNvPr id="34" name="그림 33">
            <a:extLst>
              <a:ext uri="{FF2B5EF4-FFF2-40B4-BE49-F238E27FC236}">
                <a16:creationId xmlns:a16="http://schemas.microsoft.com/office/drawing/2014/main" id="{686C6311-369F-426C-87E8-83D47C1E0C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8914" y="9230532"/>
            <a:ext cx="2337806" cy="1156727"/>
          </a:xfrm>
          <a:prstGeom prst="rect">
            <a:avLst/>
          </a:prstGeom>
        </p:spPr>
      </p:pic>
      <p:pic>
        <p:nvPicPr>
          <p:cNvPr id="12" name="그림 11">
            <a:extLst>
              <a:ext uri="{FF2B5EF4-FFF2-40B4-BE49-F238E27FC236}">
                <a16:creationId xmlns:a16="http://schemas.microsoft.com/office/drawing/2014/main" id="{7373183B-1C88-4E84-8718-A1F248BB8F9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41176"/>
            <a:ext cx="5365018" cy="826543"/>
          </a:xfrm>
          <a:prstGeom prst="rect">
            <a:avLst/>
          </a:prstGeom>
        </p:spPr>
      </p:pic>
    </p:spTree>
    <p:extLst>
      <p:ext uri="{BB962C8B-B14F-4D97-AF65-F5344CB8AC3E}">
        <p14:creationId xmlns:p14="http://schemas.microsoft.com/office/powerpoint/2010/main" val="1143608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400" b="1" dirty="0">
                <a:solidFill>
                  <a:schemeClr val="bg1"/>
                </a:solidFill>
                <a:latin typeface="HY헤드라인M" panose="02030600000101010101" pitchFamily="18" charset="-127"/>
                <a:ea typeface="HY헤드라인M" panose="02030600000101010101" pitchFamily="18" charset="-127"/>
              </a:rPr>
              <a:t> Ⅲ</a:t>
            </a:r>
            <a:r>
              <a:rPr lang="en-US" altLang="ko-KR" sz="5300" b="1" dirty="0">
                <a:solidFill>
                  <a:schemeClr val="bg1"/>
                </a:solidFill>
                <a:latin typeface="HY헤드라인M" panose="02030600000101010101" pitchFamily="18" charset="-127"/>
                <a:ea typeface="HY헤드라인M" panose="02030600000101010101" pitchFamily="18" charset="-127"/>
              </a:rPr>
              <a:t>. </a:t>
            </a:r>
            <a:r>
              <a:rPr lang="ko-KR" altLang="en-US" sz="5300" b="1" dirty="0" err="1">
                <a:solidFill>
                  <a:schemeClr val="bg1"/>
                </a:solidFill>
                <a:latin typeface="HY헤드라인M" panose="02030600000101010101" pitchFamily="18" charset="-127"/>
                <a:ea typeface="HY헤드라인M" panose="02030600000101010101" pitchFamily="18" charset="-127"/>
              </a:rPr>
              <a:t>기타계획</a:t>
            </a:r>
            <a:endParaRPr lang="ko-KR" altLang="en-US" sz="5300" b="1" dirty="0">
              <a:solidFill>
                <a:schemeClr val="bg1"/>
              </a:solidFill>
              <a:latin typeface="HY헤드라인M" panose="02030600000101010101" pitchFamily="18" charset="-127"/>
              <a:ea typeface="HY헤드라인M" panose="02030600000101010101" pitchFamily="18" charset="-127"/>
            </a:endParaRPr>
          </a:p>
        </p:txBody>
      </p:sp>
      <p:sp>
        <p:nvSpPr>
          <p:cNvPr id="3"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err="1">
                <a:latin typeface="HY견고딕" pitchFamily="18" charset="-127"/>
                <a:ea typeface="HY견고딕" pitchFamily="18" charset="-127"/>
              </a:rPr>
              <a:t>검단구</a:t>
            </a:r>
            <a:r>
              <a:rPr lang="ko-KR" altLang="en-US" sz="2500" dirty="0">
                <a:latin typeface="HY견고딕" pitchFamily="18" charset="-127"/>
                <a:ea typeface="HY견고딕" pitchFamily="18" charset="-127"/>
              </a:rPr>
              <a:t>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pic>
        <p:nvPicPr>
          <p:cNvPr id="5" name="Picture 22" descr="51"/>
          <p:cNvPicPr>
            <a:picLocks noChangeAspect="1" noChangeArrowheads="1"/>
          </p:cNvPicPr>
          <p:nvPr/>
        </p:nvPicPr>
        <p:blipFill>
          <a:blip r:embed="rId2" cstate="print"/>
          <a:srcRect/>
          <a:stretch>
            <a:fillRect/>
          </a:stretch>
        </p:blipFill>
        <p:spPr bwMode="auto">
          <a:xfrm>
            <a:off x="666180" y="329149"/>
            <a:ext cx="4014762" cy="2700402"/>
          </a:xfrm>
          <a:prstGeom prst="rect">
            <a:avLst/>
          </a:prstGeom>
          <a:noFill/>
          <a:ln w="9525">
            <a:noFill/>
            <a:miter lim="800000"/>
            <a:headEnd/>
            <a:tailEnd/>
          </a:ln>
        </p:spPr>
      </p:pic>
    </p:spTree>
    <p:extLst>
      <p:ext uri="{BB962C8B-B14F-4D97-AF65-F5344CB8AC3E}">
        <p14:creationId xmlns:p14="http://schemas.microsoft.com/office/powerpoint/2010/main" val="4169109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60208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해체작업자 안전관리</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b="1" dirty="0"/>
              <a:t>1. </a:t>
            </a:r>
            <a:r>
              <a:rPr lang="ko-KR" altLang="en-US" sz="3000" b="1" dirty="0"/>
              <a:t>해체작업자 안전관리</a:t>
            </a:r>
            <a:br>
              <a:rPr lang="en-US" altLang="ko-KR" sz="3000" b="1" dirty="0"/>
            </a:br>
            <a:endParaRPr lang="ko-KR" altLang="en-US" sz="2000" b="1" dirty="0">
              <a:solidFill>
                <a:srgbClr val="FF0000"/>
              </a:solidFill>
            </a:endParaRPr>
          </a:p>
        </p:txBody>
      </p:sp>
      <p:sp>
        <p:nvSpPr>
          <p:cNvPr id="37" name="직사각형 36"/>
          <p:cNvSpPr/>
          <p:nvPr/>
        </p:nvSpPr>
        <p:spPr>
          <a:xfrm>
            <a:off x="988707"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8" name="직사각형 37"/>
          <p:cNvSpPr/>
          <p:nvPr/>
        </p:nvSpPr>
        <p:spPr>
          <a:xfrm>
            <a:off x="12394627"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9" name="직사각형 38"/>
          <p:cNvSpPr/>
          <p:nvPr/>
        </p:nvSpPr>
        <p:spPr>
          <a:xfrm>
            <a:off x="988707"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41" name="직사각형 40"/>
          <p:cNvSpPr/>
          <p:nvPr/>
        </p:nvSpPr>
        <p:spPr>
          <a:xfrm>
            <a:off x="2618124"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2" name="직사각형 41"/>
          <p:cNvSpPr/>
          <p:nvPr/>
        </p:nvSpPr>
        <p:spPr>
          <a:xfrm>
            <a:off x="4247541" y="10009218"/>
            <a:ext cx="1591524" cy="324036"/>
          </a:xfrm>
          <a:prstGeom prst="rect">
            <a:avLst/>
          </a:prstGeom>
          <a:solidFill>
            <a:srgbClr val="042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해체작업자 안전</a:t>
            </a:r>
          </a:p>
        </p:txBody>
      </p:sp>
      <p:sp>
        <p:nvSpPr>
          <p:cNvPr id="43" name="직사각형 42"/>
          <p:cNvSpPr/>
          <p:nvPr/>
        </p:nvSpPr>
        <p:spPr>
          <a:xfrm>
            <a:off x="5876959"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2618124"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60" name="직사각형 59"/>
          <p:cNvSpPr/>
          <p:nvPr/>
        </p:nvSpPr>
        <p:spPr>
          <a:xfrm>
            <a:off x="4247541"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1" name="직사각형 60"/>
          <p:cNvSpPr/>
          <p:nvPr/>
        </p:nvSpPr>
        <p:spPr>
          <a:xfrm>
            <a:off x="5876959"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2" name="직사각형 61"/>
          <p:cNvSpPr/>
          <p:nvPr/>
        </p:nvSpPr>
        <p:spPr>
          <a:xfrm>
            <a:off x="7506376"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3" name="직사각형 62"/>
          <p:cNvSpPr/>
          <p:nvPr/>
        </p:nvSpPr>
        <p:spPr>
          <a:xfrm>
            <a:off x="9135793"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4" name="직사각형 63"/>
          <p:cNvSpPr/>
          <p:nvPr/>
        </p:nvSpPr>
        <p:spPr>
          <a:xfrm>
            <a:off x="10765210"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5" name="직사각형 64"/>
          <p:cNvSpPr/>
          <p:nvPr/>
        </p:nvSpPr>
        <p:spPr>
          <a:xfrm>
            <a:off x="7506376"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66" name="직사각형 65"/>
          <p:cNvSpPr/>
          <p:nvPr/>
        </p:nvSpPr>
        <p:spPr>
          <a:xfrm>
            <a:off x="9135793"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7" name="직사각형 66"/>
          <p:cNvSpPr/>
          <p:nvPr/>
        </p:nvSpPr>
        <p:spPr>
          <a:xfrm>
            <a:off x="10765210"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8" name="직사각형 67"/>
          <p:cNvSpPr/>
          <p:nvPr/>
        </p:nvSpPr>
        <p:spPr>
          <a:xfrm>
            <a:off x="12394627"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15</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218896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5676098"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해체작업자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4" y="1133735"/>
            <a:ext cx="4857750"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4607" y="1134697"/>
            <a:ext cx="4838700"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896" y="4457960"/>
            <a:ext cx="483870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2292" y="4249372"/>
            <a:ext cx="4810125" cy="5222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2206" y="1146356"/>
            <a:ext cx="4876800"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직사각형 6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71" name="직사각형 7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72" name="직사각형 7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73" name="직사각형 7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74" name="직사각형 73"/>
          <p:cNvSpPr/>
          <p:nvPr/>
        </p:nvSpPr>
        <p:spPr>
          <a:xfrm>
            <a:off x="4247541"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해체작업자 안전</a:t>
            </a:r>
          </a:p>
        </p:txBody>
      </p:sp>
      <p:sp>
        <p:nvSpPr>
          <p:cNvPr id="75" name="직사각형 74"/>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6" name="직사각형 75"/>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77" name="직사각형 76"/>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78" name="직사각형 7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79" name="직사각형 7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80" name="직사각형 7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81" name="직사각형 8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82" name="직사각형 81"/>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83" name="직사각형 8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84" name="직사각형 8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85" name="직사각형 8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8" name="TextBox 27">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5" name="직사각형 24"/>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16</a:t>
            </a:r>
            <a:endParaRPr lang="ko-KR" altLang="en-US" sz="2500" i="1" dirty="0">
              <a:solidFill>
                <a:schemeClr val="tx1"/>
              </a:solidFill>
              <a:latin typeface="Impact" panose="020B0806030902050204" pitchFamily="34" charset="0"/>
            </a:endParaRPr>
          </a:p>
        </p:txBody>
      </p:sp>
      <p:sp>
        <p:nvSpPr>
          <p:cNvPr id="27" name="TextBox 26"/>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3858295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60208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인접구조물 안전관리</a:t>
            </a:r>
          </a:p>
        </p:txBody>
      </p:sp>
      <p:sp>
        <p:nvSpPr>
          <p:cNvPr id="59" name="제목 1"/>
          <p:cNvSpPr>
            <a:spLocks noGrp="1"/>
          </p:cNvSpPr>
          <p:nvPr>
            <p:ph type="ctrTitle"/>
          </p:nvPr>
        </p:nvSpPr>
        <p:spPr>
          <a:xfrm>
            <a:off x="5123096" y="1350257"/>
            <a:ext cx="9242922" cy="7776863"/>
          </a:xfrm>
          <a:ln>
            <a:noFill/>
          </a:ln>
        </p:spPr>
        <p:txBody>
          <a:bodyPr>
            <a:normAutofit/>
          </a:bodyPr>
          <a:lstStyle/>
          <a:p>
            <a:r>
              <a:rPr lang="en-US" altLang="ko-KR" sz="3000" b="1" dirty="0"/>
              <a:t>1. </a:t>
            </a:r>
            <a:r>
              <a:rPr lang="ko-KR" altLang="en-US" sz="3000" b="1" dirty="0"/>
              <a:t>해체 완료 후 가설울타리 설치 계획</a:t>
            </a:r>
            <a:br>
              <a:rPr lang="en-US" altLang="ko-KR" sz="3000" dirty="0"/>
            </a:br>
            <a:r>
              <a:rPr lang="en-US" altLang="ko-KR" sz="2000" dirty="0">
                <a:solidFill>
                  <a:srgbClr val="FF0000"/>
                </a:solidFill>
              </a:rPr>
              <a:t>1) </a:t>
            </a:r>
            <a:r>
              <a:rPr lang="ko-KR" altLang="en-US" sz="2000" dirty="0">
                <a:solidFill>
                  <a:srgbClr val="FF0000"/>
                </a:solidFill>
              </a:rPr>
              <a:t>도면에 의거 </a:t>
            </a:r>
            <a:r>
              <a:rPr lang="ko-KR" altLang="en-US" sz="2000" dirty="0" err="1">
                <a:solidFill>
                  <a:srgbClr val="FF0000"/>
                </a:solidFill>
              </a:rPr>
              <a:t>가설울타리</a:t>
            </a:r>
            <a:r>
              <a:rPr lang="ko-KR" altLang="en-US" sz="2000" dirty="0">
                <a:solidFill>
                  <a:srgbClr val="FF0000"/>
                </a:solidFill>
              </a:rPr>
              <a:t> </a:t>
            </a:r>
            <a:r>
              <a:rPr lang="ko-KR" altLang="en-US" sz="2000" dirty="0" err="1">
                <a:solidFill>
                  <a:srgbClr val="FF0000"/>
                </a:solidFill>
              </a:rPr>
              <a:t>설치계획도</a:t>
            </a:r>
            <a:r>
              <a:rPr lang="ko-KR" altLang="en-US" sz="2000" dirty="0">
                <a:solidFill>
                  <a:srgbClr val="FF0000"/>
                </a:solidFill>
              </a:rPr>
              <a:t> 작성</a:t>
            </a:r>
            <a:br>
              <a:rPr lang="en-US" altLang="ko-KR" sz="3000" dirty="0"/>
            </a:br>
            <a:br>
              <a:rPr lang="en-US" altLang="ko-KR" sz="3000" dirty="0"/>
            </a:br>
            <a:r>
              <a:rPr lang="en-US" altLang="ko-KR" sz="3000" b="1" dirty="0"/>
              <a:t>2. </a:t>
            </a:r>
            <a:r>
              <a:rPr lang="ko-KR" altLang="en-US" sz="3000" b="1" dirty="0"/>
              <a:t>대지경계선부분의 </a:t>
            </a:r>
            <a:r>
              <a:rPr lang="ko-KR" altLang="en-US" sz="3000" b="1" dirty="0" err="1"/>
              <a:t>단차</a:t>
            </a:r>
            <a:r>
              <a:rPr lang="ko-KR" altLang="en-US" sz="3000" b="1" dirty="0"/>
              <a:t> 발생시 추락방지 계획</a:t>
            </a:r>
            <a:br>
              <a:rPr lang="en-US" altLang="ko-KR" sz="3000" dirty="0"/>
            </a:br>
            <a:br>
              <a:rPr lang="en-US" altLang="ko-KR" sz="3000" dirty="0"/>
            </a:br>
            <a:r>
              <a:rPr lang="en-US" altLang="ko-KR" sz="3000" b="1" dirty="0"/>
              <a:t>3. </a:t>
            </a:r>
            <a:r>
              <a:rPr lang="ko-KR" altLang="en-US" sz="3000" b="1" dirty="0"/>
              <a:t>공공이용시설 인접 시설물 안전관리 계획</a:t>
            </a:r>
            <a:br>
              <a:rPr lang="en-US" altLang="ko-KR" sz="3000" b="1" dirty="0"/>
            </a:br>
            <a:endParaRPr lang="ko-KR" altLang="en-US" sz="2000" b="1"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158" y="1314252"/>
            <a:ext cx="4876800"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801" y="4734185"/>
            <a:ext cx="4848225"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 name="직사각형 6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70" name="직사각형 69"/>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71" name="직사각형 70"/>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72" name="직사각형 71"/>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73" name="직사각형 72"/>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74" name="직사각형 73"/>
          <p:cNvSpPr/>
          <p:nvPr/>
        </p:nvSpPr>
        <p:spPr>
          <a:xfrm>
            <a:off x="5876959"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인접구조물 안전</a:t>
            </a:r>
          </a:p>
        </p:txBody>
      </p:sp>
      <p:sp>
        <p:nvSpPr>
          <p:cNvPr id="75" name="직사각형 74"/>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76" name="직사각형 75"/>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77" name="직사각형 7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78" name="직사각형 7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79" name="직사각형 78"/>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80" name="직사각형 79"/>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81" name="직사각형 80"/>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82" name="직사각형 81"/>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83" name="직사각형 82"/>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84" name="직사각형 83"/>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17</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189608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2423"/>
            <a:ext cx="4973982" cy="653797"/>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통행</a:t>
            </a:r>
            <a:r>
              <a:rPr lang="en-US" altLang="ko-KR" sz="3300" b="1" dirty="0">
                <a:latin typeface="HY헤드라인M" panose="02030600000101010101" pitchFamily="18" charset="-127"/>
                <a:ea typeface="HY헤드라인M" panose="02030600000101010101" pitchFamily="18" charset="-127"/>
              </a:rPr>
              <a:t>·</a:t>
            </a:r>
            <a:r>
              <a:rPr lang="ko-KR" altLang="en-US" sz="3300" b="1" dirty="0">
                <a:latin typeface="HY헤드라인M" panose="02030600000101010101" pitchFamily="18" charset="-127"/>
                <a:ea typeface="HY헤드라인M" panose="02030600000101010101" pitchFamily="18" charset="-127"/>
              </a:rPr>
              <a:t>보행자 안전관리</a:t>
            </a:r>
          </a:p>
        </p:txBody>
      </p:sp>
      <p:sp>
        <p:nvSpPr>
          <p:cNvPr id="59" name="제목 1"/>
          <p:cNvSpPr>
            <a:spLocks noGrp="1"/>
          </p:cNvSpPr>
          <p:nvPr>
            <p:ph type="ctrTitle"/>
          </p:nvPr>
        </p:nvSpPr>
        <p:spPr>
          <a:xfrm>
            <a:off x="900522" y="1350257"/>
            <a:ext cx="12828178" cy="7776863"/>
          </a:xfrm>
          <a:ln>
            <a:noFill/>
          </a:ln>
        </p:spPr>
        <p:txBody>
          <a:bodyPr>
            <a:normAutofit/>
          </a:bodyPr>
          <a:lstStyle/>
          <a:p>
            <a:r>
              <a:rPr lang="en-US" altLang="ko-KR" sz="3000" b="1" dirty="0"/>
              <a:t>1. </a:t>
            </a:r>
            <a:r>
              <a:rPr lang="ko-KR" altLang="en-US" sz="3000" b="1" dirty="0"/>
              <a:t>신호수 배치</a:t>
            </a:r>
            <a:r>
              <a:rPr lang="en-US" altLang="ko-KR" sz="3000" b="1" dirty="0"/>
              <a:t>, </a:t>
            </a:r>
            <a:r>
              <a:rPr lang="ko-KR" altLang="en-US" sz="3000" b="1" dirty="0"/>
              <a:t>교통정리</a:t>
            </a:r>
            <a:r>
              <a:rPr lang="en-US" altLang="ko-KR" sz="3000" b="1" dirty="0"/>
              <a:t>, </a:t>
            </a:r>
            <a:r>
              <a:rPr lang="ko-KR" altLang="en-US" sz="3000" b="1" dirty="0"/>
              <a:t>도로점용허가 등 </a:t>
            </a:r>
            <a:br>
              <a:rPr lang="en-US" altLang="ko-KR" sz="3000" b="1" dirty="0"/>
            </a:br>
            <a:endParaRPr lang="ko-KR" altLang="en-US" sz="2000" b="1" dirty="0">
              <a:solidFill>
                <a:srgbClr val="FF0000"/>
              </a:solidFill>
            </a:endParaRPr>
          </a:p>
        </p:txBody>
      </p:sp>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8" name="직사각형 37"/>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2" name="직사각형 41"/>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0" name="직사각형 59"/>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1" name="직사각형 60"/>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2" name="직사각형 61"/>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3" name="직사각형 62"/>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7506376"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통행</a:t>
            </a:r>
            <a:r>
              <a:rPr lang="en-US" altLang="ko-KR" sz="1500" dirty="0">
                <a:solidFill>
                  <a:schemeClr val="bg1"/>
                </a:solidFill>
              </a:rPr>
              <a:t>, </a:t>
            </a:r>
            <a:r>
              <a:rPr lang="ko-KR" altLang="en-US" sz="1500" dirty="0">
                <a:solidFill>
                  <a:schemeClr val="bg1"/>
                </a:solidFill>
              </a:rPr>
              <a:t>보행 안전</a:t>
            </a:r>
          </a:p>
        </p:txBody>
      </p:sp>
      <p:sp>
        <p:nvSpPr>
          <p:cNvPr id="65" name="직사각형 64"/>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6" name="직사각형 65"/>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18</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4118005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6156998" cy="653797"/>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통행</a:t>
            </a:r>
            <a:r>
              <a:rPr lang="en-US" altLang="ko-KR" sz="3300" b="1" dirty="0">
                <a:latin typeface="HY헤드라인M" panose="02030600000101010101" pitchFamily="18" charset="-127"/>
                <a:ea typeface="HY헤드라인M" panose="02030600000101010101" pitchFamily="18" charset="-127"/>
              </a:rPr>
              <a:t>·</a:t>
            </a:r>
            <a:r>
              <a:rPr lang="ko-KR" altLang="en-US" sz="3300" b="1" dirty="0">
                <a:latin typeface="HY헤드라인M" panose="02030600000101010101" pitchFamily="18" charset="-127"/>
                <a:ea typeface="HY헤드라인M" panose="02030600000101010101" pitchFamily="18" charset="-127"/>
              </a:rPr>
              <a:t>보행자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38" y="2059549"/>
            <a:ext cx="4838700"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772" y="2059548"/>
            <a:ext cx="4857750" cy="616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0139" y="2059548"/>
            <a:ext cx="4876800"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8881" y="6612498"/>
            <a:ext cx="4719315" cy="2442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직사각형 26"/>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0" name="직사각형 29"/>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1" name="직사각형 30"/>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2" name="직사각형 31"/>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33" name="직사각형 32"/>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4" name="직사각형 33"/>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35" name="직사각형 34"/>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36" name="직사각형 35"/>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37" name="직사각형 36"/>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38" name="직사각형 37"/>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39" name="직사각형 38"/>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41" name="직사각형 40"/>
          <p:cNvSpPr/>
          <p:nvPr/>
        </p:nvSpPr>
        <p:spPr>
          <a:xfrm>
            <a:off x="7506376"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통행</a:t>
            </a:r>
            <a:r>
              <a:rPr lang="en-US" altLang="ko-KR" sz="1500" dirty="0">
                <a:solidFill>
                  <a:schemeClr val="bg1"/>
                </a:solidFill>
              </a:rPr>
              <a:t>, </a:t>
            </a:r>
            <a:r>
              <a:rPr lang="ko-KR" altLang="en-US" sz="1500" dirty="0">
                <a:solidFill>
                  <a:schemeClr val="bg1"/>
                </a:solidFill>
              </a:rPr>
              <a:t>보행 안전</a:t>
            </a:r>
          </a:p>
        </p:txBody>
      </p:sp>
      <p:sp>
        <p:nvSpPr>
          <p:cNvPr id="42" name="직사각형 41"/>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43" name="직사각형 42"/>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44" name="직사각형 43"/>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45" name="TextBox 44">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19</a:t>
            </a:r>
            <a:endParaRPr lang="ko-KR" altLang="en-US" sz="2500" i="1" dirty="0">
              <a:solidFill>
                <a:schemeClr val="tx1"/>
              </a:solidFill>
              <a:latin typeface="Impact" panose="020B0806030902050204" pitchFamily="34" charset="0"/>
            </a:endParaRPr>
          </a:p>
        </p:txBody>
      </p:sp>
      <p:sp>
        <p:nvSpPr>
          <p:cNvPr id="26" name="TextBox 25"/>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2141067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7180" y="378148"/>
            <a:ext cx="5015660"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4. </a:t>
            </a:r>
            <a:r>
              <a:rPr lang="ko-KR" altLang="en-US" sz="3300" b="1" dirty="0">
                <a:latin typeface="HY헤드라인M" panose="02030600000101010101" pitchFamily="18" charset="-127"/>
                <a:ea typeface="HY헤드라인M" panose="02030600000101010101" pitchFamily="18" charset="-127"/>
              </a:rPr>
              <a:t>소음 및 진동 등의 관리</a:t>
            </a:r>
          </a:p>
        </p:txBody>
      </p:sp>
      <p:sp>
        <p:nvSpPr>
          <p:cNvPr id="59" name="제목 1"/>
          <p:cNvSpPr>
            <a:spLocks noGrp="1"/>
          </p:cNvSpPr>
          <p:nvPr>
            <p:ph type="ctrTitle"/>
          </p:nvPr>
        </p:nvSpPr>
        <p:spPr>
          <a:xfrm>
            <a:off x="5581043" y="1350257"/>
            <a:ext cx="9325896" cy="7776863"/>
          </a:xfrm>
          <a:ln>
            <a:noFill/>
          </a:ln>
        </p:spPr>
        <p:txBody>
          <a:bodyPr>
            <a:normAutofit/>
          </a:bodyPr>
          <a:lstStyle/>
          <a:p>
            <a:r>
              <a:rPr lang="en-US" altLang="ko-KR" sz="3000" b="1" dirty="0"/>
              <a:t>1. </a:t>
            </a:r>
            <a:r>
              <a:rPr lang="ko-KR" altLang="en-US" sz="3000" b="1" dirty="0"/>
              <a:t>소음 및 진동 등의 관리</a:t>
            </a:r>
            <a:br>
              <a:rPr lang="en-US" altLang="ko-KR" sz="3000" dirty="0"/>
            </a:br>
            <a:r>
              <a:rPr lang="ko-KR" altLang="en-US" sz="2000" dirty="0">
                <a:solidFill>
                  <a:srgbClr val="FF0000"/>
                </a:solidFill>
              </a:rPr>
              <a:t>공사시간 명시</a:t>
            </a:r>
            <a:br>
              <a:rPr lang="en-US" altLang="ko-KR" sz="2000" dirty="0">
                <a:solidFill>
                  <a:srgbClr val="FF0000"/>
                </a:solidFill>
              </a:rPr>
            </a:br>
            <a:br>
              <a:rPr lang="en-US" altLang="ko-KR" sz="2000" dirty="0">
                <a:solidFill>
                  <a:srgbClr val="FF0000"/>
                </a:solidFill>
              </a:rPr>
            </a:br>
            <a:r>
              <a:rPr lang="en-US" altLang="ko-KR" sz="3000" b="1" dirty="0"/>
              <a:t>2. </a:t>
            </a:r>
            <a:r>
              <a:rPr lang="ko-KR" altLang="en-US" sz="3000" b="1" dirty="0"/>
              <a:t>민원처리 계획</a:t>
            </a:r>
            <a:br>
              <a:rPr lang="en-US" altLang="ko-KR" sz="3000" dirty="0"/>
            </a:br>
            <a:r>
              <a:rPr lang="ko-KR" altLang="en-US" sz="2000" dirty="0">
                <a:solidFill>
                  <a:srgbClr val="FF0000"/>
                </a:solidFill>
              </a:rPr>
              <a:t>소음</a:t>
            </a:r>
            <a:r>
              <a:rPr lang="en-US" altLang="ko-KR" sz="2000" dirty="0">
                <a:solidFill>
                  <a:srgbClr val="FF0000"/>
                </a:solidFill>
              </a:rPr>
              <a:t>, </a:t>
            </a:r>
            <a:r>
              <a:rPr lang="ko-KR" altLang="en-US" sz="2000" dirty="0">
                <a:solidFill>
                  <a:srgbClr val="FF0000"/>
                </a:solidFill>
              </a:rPr>
              <a:t>진동</a:t>
            </a:r>
            <a:r>
              <a:rPr lang="en-US" altLang="ko-KR" sz="2000" dirty="0">
                <a:solidFill>
                  <a:srgbClr val="FF0000"/>
                </a:solidFill>
              </a:rPr>
              <a:t>, </a:t>
            </a:r>
            <a:r>
              <a:rPr lang="ko-KR" altLang="en-US" sz="2000" dirty="0">
                <a:solidFill>
                  <a:srgbClr val="FF0000"/>
                </a:solidFill>
              </a:rPr>
              <a:t>분진</a:t>
            </a:r>
            <a:r>
              <a:rPr lang="en-US" altLang="ko-KR" sz="2000" dirty="0">
                <a:solidFill>
                  <a:srgbClr val="FF0000"/>
                </a:solidFill>
              </a:rPr>
              <a:t>&lt;</a:t>
            </a:r>
            <a:r>
              <a:rPr lang="ko-KR" altLang="en-US" sz="2000" dirty="0">
                <a:solidFill>
                  <a:srgbClr val="FF0000"/>
                </a:solidFill>
              </a:rPr>
              <a:t>살수대책</a:t>
            </a:r>
            <a:r>
              <a:rPr lang="en-US" altLang="ko-KR" sz="2000" dirty="0">
                <a:solidFill>
                  <a:srgbClr val="FF0000"/>
                </a:solidFill>
              </a:rPr>
              <a:t>&gt;, </a:t>
            </a:r>
            <a:r>
              <a:rPr lang="ko-KR" altLang="en-US" sz="2000" dirty="0">
                <a:solidFill>
                  <a:srgbClr val="FF0000"/>
                </a:solidFill>
              </a:rPr>
              <a:t>교통</a:t>
            </a:r>
            <a:r>
              <a:rPr lang="en-US" altLang="ko-KR" sz="2000" dirty="0">
                <a:solidFill>
                  <a:srgbClr val="FF0000"/>
                </a:solidFill>
              </a:rPr>
              <a:t>, </a:t>
            </a:r>
            <a:r>
              <a:rPr lang="ko-KR" altLang="en-US" sz="2000" dirty="0">
                <a:solidFill>
                  <a:srgbClr val="FF0000"/>
                </a:solidFill>
              </a:rPr>
              <a:t>주민소통 등</a:t>
            </a:r>
            <a:br>
              <a:rPr lang="en-US" altLang="ko-KR" sz="3000" dirty="0"/>
            </a:br>
            <a:endParaRPr lang="ko-KR" altLang="en-US" sz="2000" dirty="0">
              <a:solidFill>
                <a:srgbClr val="FF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631" y="3105167"/>
            <a:ext cx="485775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직사각형 2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6" name="직사각형 35"/>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7" name="직사각형 36"/>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8" name="직사각형 37"/>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9" name="직사각형 38"/>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1" name="직사각형 40"/>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2" name="직사각형 41"/>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3" name="직사각형 42"/>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8" name="직사각형 5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64" name="직사각형 63"/>
          <p:cNvSpPr/>
          <p:nvPr/>
        </p:nvSpPr>
        <p:spPr>
          <a:xfrm>
            <a:off x="9135793"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20</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2403709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2388339"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감리계획</a:t>
            </a: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5" name="직사각형 24"/>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26" name="직사각형 25"/>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0" name="직사각형 2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32" name="TextBox 31">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33" name="제목 1"/>
          <p:cNvSpPr>
            <a:spLocks noGrp="1"/>
          </p:cNvSpPr>
          <p:nvPr>
            <p:ph type="ctrTitle"/>
          </p:nvPr>
        </p:nvSpPr>
        <p:spPr>
          <a:xfrm>
            <a:off x="1548594" y="2008013"/>
            <a:ext cx="12313368" cy="6876764"/>
          </a:xfrm>
          <a:ln>
            <a:noFill/>
          </a:ln>
        </p:spPr>
        <p:txBody>
          <a:bodyPr>
            <a:normAutofit/>
          </a:bodyPr>
          <a:lstStyle/>
          <a:p>
            <a:r>
              <a:rPr lang="ko-KR" altLang="en-US" sz="2000" dirty="0">
                <a:solidFill>
                  <a:srgbClr val="FF0000"/>
                </a:solidFill>
              </a:rPr>
              <a:t>해체공사 </a:t>
            </a:r>
            <a:r>
              <a:rPr lang="ko-KR" altLang="en-US" sz="2000" dirty="0" err="1">
                <a:solidFill>
                  <a:srgbClr val="FF0000"/>
                </a:solidFill>
              </a:rPr>
              <a:t>감리원</a:t>
            </a:r>
            <a:r>
              <a:rPr lang="ko-KR" altLang="en-US" sz="2000" dirty="0">
                <a:solidFill>
                  <a:srgbClr val="FF0000"/>
                </a:solidFill>
              </a:rPr>
              <a:t> </a:t>
            </a:r>
            <a:r>
              <a:rPr lang="ko-KR" altLang="en-US" sz="2000" dirty="0" err="1">
                <a:solidFill>
                  <a:srgbClr val="FF0000"/>
                </a:solidFill>
              </a:rPr>
              <a:t>배치기준에</a:t>
            </a:r>
            <a:r>
              <a:rPr lang="ko-KR" altLang="en-US" sz="2000" dirty="0">
                <a:solidFill>
                  <a:srgbClr val="FF0000"/>
                </a:solidFill>
              </a:rPr>
              <a:t> 따른 반영</a:t>
            </a:r>
            <a:br>
              <a:rPr lang="en-US" altLang="ko-KR" sz="2000" dirty="0">
                <a:solidFill>
                  <a:srgbClr val="FF0000"/>
                </a:solidFill>
              </a:rPr>
            </a:br>
            <a:r>
              <a:rPr lang="en-US" altLang="ko-KR" sz="2000" dirty="0">
                <a:solidFill>
                  <a:srgbClr val="FF0000"/>
                </a:solidFill>
              </a:rPr>
              <a:t>(</a:t>
            </a:r>
            <a:r>
              <a:rPr lang="ko-KR" altLang="en-US" sz="2000" dirty="0">
                <a:solidFill>
                  <a:srgbClr val="FF0000"/>
                </a:solidFill>
              </a:rPr>
              <a:t>건축물관리법 시행령 제</a:t>
            </a:r>
            <a:r>
              <a:rPr lang="en-US" altLang="ko-KR" sz="2000" dirty="0">
                <a:solidFill>
                  <a:srgbClr val="FF0000"/>
                </a:solidFill>
              </a:rPr>
              <a:t>23</a:t>
            </a:r>
            <a:r>
              <a:rPr lang="ko-KR" altLang="en-US" sz="2000" dirty="0">
                <a:solidFill>
                  <a:srgbClr val="FF0000"/>
                </a:solidFill>
              </a:rPr>
              <a:t>조의</a:t>
            </a:r>
            <a:r>
              <a:rPr lang="en-US" altLang="ko-KR" sz="2000" dirty="0">
                <a:solidFill>
                  <a:srgbClr val="FF0000"/>
                </a:solidFill>
              </a:rPr>
              <a:t>2)</a:t>
            </a:r>
            <a:br>
              <a:rPr lang="en-US" altLang="ko-KR" sz="2000" dirty="0">
                <a:solidFill>
                  <a:srgbClr val="FF0000"/>
                </a:solidFill>
              </a:rPr>
            </a:br>
            <a:br>
              <a:rPr lang="en-US" altLang="ko-KR" sz="2000" dirty="0">
                <a:solidFill>
                  <a:srgbClr val="FF0000"/>
                </a:solidFill>
              </a:rPr>
            </a:br>
            <a:r>
              <a:rPr lang="en-US" altLang="ko-KR" sz="2000" dirty="0">
                <a:solidFill>
                  <a:srgbClr val="FF0000"/>
                </a:solidFill>
              </a:rPr>
              <a:t>*</a:t>
            </a:r>
            <a:r>
              <a:rPr lang="ko-KR" altLang="en-US" sz="2000" dirty="0" err="1">
                <a:solidFill>
                  <a:srgbClr val="FF0000"/>
                </a:solidFill>
              </a:rPr>
              <a:t>해체허가</a:t>
            </a:r>
            <a:r>
              <a:rPr lang="ko-KR" altLang="en-US" sz="2000" dirty="0">
                <a:solidFill>
                  <a:srgbClr val="FF0000"/>
                </a:solidFill>
              </a:rPr>
              <a:t> 대상 </a:t>
            </a:r>
            <a:br>
              <a:rPr lang="en-US" altLang="ko-KR" sz="2000" dirty="0">
                <a:solidFill>
                  <a:srgbClr val="FF0000"/>
                </a:solidFill>
              </a:rPr>
            </a:br>
            <a:r>
              <a:rPr lang="en-US" altLang="ko-KR" sz="2000" dirty="0">
                <a:solidFill>
                  <a:srgbClr val="FF0000"/>
                </a:solidFill>
              </a:rPr>
              <a:t>1) </a:t>
            </a:r>
            <a:r>
              <a:rPr lang="ko-KR" altLang="en-US" sz="2000" dirty="0">
                <a:solidFill>
                  <a:srgbClr val="FF0000"/>
                </a:solidFill>
              </a:rPr>
              <a:t>연면적 </a:t>
            </a:r>
            <a:r>
              <a:rPr lang="en-US" altLang="ko-KR" sz="2000" dirty="0">
                <a:solidFill>
                  <a:srgbClr val="FF0000"/>
                </a:solidFill>
              </a:rPr>
              <a:t>3</a:t>
            </a:r>
            <a:r>
              <a:rPr lang="ko-KR" altLang="en-US" sz="2000" dirty="0">
                <a:solidFill>
                  <a:srgbClr val="FF0000"/>
                </a:solidFill>
              </a:rPr>
              <a:t>천㎡ 미만 </a:t>
            </a:r>
            <a:r>
              <a:rPr lang="en-US" altLang="ko-KR" sz="2000" dirty="0">
                <a:solidFill>
                  <a:srgbClr val="FF0000"/>
                </a:solidFill>
              </a:rPr>
              <a:t>: 1</a:t>
            </a:r>
            <a:r>
              <a:rPr lang="ko-KR" altLang="en-US" sz="2000" dirty="0">
                <a:solidFill>
                  <a:srgbClr val="FF0000"/>
                </a:solidFill>
              </a:rPr>
              <a:t>명 이상</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연면적 </a:t>
            </a:r>
            <a:r>
              <a:rPr lang="en-US" altLang="ko-KR" sz="2000" dirty="0">
                <a:solidFill>
                  <a:srgbClr val="FF0000"/>
                </a:solidFill>
              </a:rPr>
              <a:t>3</a:t>
            </a:r>
            <a:r>
              <a:rPr lang="ko-KR" altLang="en-US" sz="2000" dirty="0">
                <a:solidFill>
                  <a:srgbClr val="FF0000"/>
                </a:solidFill>
              </a:rPr>
              <a:t>천㎡ 이상 </a:t>
            </a:r>
            <a:r>
              <a:rPr lang="en-US" altLang="ko-KR" sz="2000" dirty="0">
                <a:solidFill>
                  <a:srgbClr val="FF0000"/>
                </a:solidFill>
              </a:rPr>
              <a:t>: 2</a:t>
            </a:r>
            <a:r>
              <a:rPr lang="ko-KR" altLang="en-US" sz="2000" dirty="0">
                <a:solidFill>
                  <a:srgbClr val="FF0000"/>
                </a:solidFill>
              </a:rPr>
              <a:t>명 이상</a:t>
            </a:r>
            <a:br>
              <a:rPr lang="en-US" altLang="ko-KR" sz="2000" dirty="0">
                <a:solidFill>
                  <a:srgbClr val="FF0000"/>
                </a:solidFill>
              </a:rPr>
            </a:br>
            <a:br>
              <a:rPr lang="en-US" altLang="ko-KR" sz="2000" dirty="0">
                <a:solidFill>
                  <a:srgbClr val="FF0000"/>
                </a:solidFill>
              </a:rPr>
            </a:br>
            <a:r>
              <a:rPr lang="en-US" altLang="ko-KR" sz="2000" dirty="0">
                <a:solidFill>
                  <a:srgbClr val="FF0000"/>
                </a:solidFill>
              </a:rPr>
              <a:t>*</a:t>
            </a:r>
            <a:r>
              <a:rPr lang="ko-KR" altLang="en-US" sz="2000" dirty="0" err="1">
                <a:solidFill>
                  <a:srgbClr val="FF0000"/>
                </a:solidFill>
              </a:rPr>
              <a:t>해체신고</a:t>
            </a:r>
            <a:r>
              <a:rPr lang="ko-KR" altLang="en-US" sz="2000" dirty="0">
                <a:solidFill>
                  <a:srgbClr val="FF0000"/>
                </a:solidFill>
              </a:rPr>
              <a:t> 대상</a:t>
            </a:r>
            <a:br>
              <a:rPr lang="en-US" altLang="ko-KR" sz="2000" dirty="0">
                <a:solidFill>
                  <a:srgbClr val="FF0000"/>
                </a:solidFill>
              </a:rPr>
            </a:br>
            <a:r>
              <a:rPr lang="ko-KR" altLang="en-US" sz="2000" dirty="0" err="1">
                <a:solidFill>
                  <a:srgbClr val="FF0000"/>
                </a:solidFill>
              </a:rPr>
              <a:t>감리원</a:t>
            </a:r>
            <a:r>
              <a:rPr lang="ko-KR" altLang="en-US" sz="2000" dirty="0">
                <a:solidFill>
                  <a:srgbClr val="FF0000"/>
                </a:solidFill>
              </a:rPr>
              <a:t> 배치 </a:t>
            </a:r>
            <a:r>
              <a:rPr lang="en-US" altLang="ko-KR" sz="2000" dirty="0">
                <a:solidFill>
                  <a:srgbClr val="FF0000"/>
                </a:solidFill>
              </a:rPr>
              <a:t>1</a:t>
            </a:r>
            <a:r>
              <a:rPr lang="ko-KR" altLang="en-US" sz="2000" dirty="0">
                <a:solidFill>
                  <a:srgbClr val="FF0000"/>
                </a:solidFill>
              </a:rPr>
              <a:t>명 이상</a:t>
            </a: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21</a:t>
            </a:r>
            <a:endParaRPr lang="ko-KR" altLang="en-US" sz="2500" i="1" dirty="0">
              <a:solidFill>
                <a:schemeClr val="tx1"/>
              </a:solidFill>
              <a:latin typeface="Impact" panose="020B0806030902050204" pitchFamily="34" charset="0"/>
            </a:endParaRPr>
          </a:p>
        </p:txBody>
      </p:sp>
      <p:sp>
        <p:nvSpPr>
          <p:cNvPr id="22" name="TextBox 21"/>
          <p:cNvSpPr txBox="1"/>
          <p:nvPr/>
        </p:nvSpPr>
        <p:spPr>
          <a:xfrm>
            <a:off x="4209648" y="2826420"/>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385769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19363" y="378148"/>
            <a:ext cx="1133187" cy="653797"/>
          </a:xfrm>
          <a:prstGeom prst="rect">
            <a:avLst/>
          </a:prstGeom>
          <a:noFill/>
        </p:spPr>
        <p:txBody>
          <a:bodyPr wrap="none" lIns="129314" tIns="64657" rIns="129314" bIns="64657" rtlCol="0">
            <a:spAutoFit/>
          </a:bodyPr>
          <a:lstStyle/>
          <a:p>
            <a:r>
              <a:rPr lang="ko-KR" altLang="en-US" sz="3300" b="1" dirty="0">
                <a:latin typeface="HY헤드라인M" panose="02030600000101010101" pitchFamily="18" charset="-127"/>
                <a:ea typeface="HY헤드라인M" panose="02030600000101010101" pitchFamily="18" charset="-127"/>
              </a:rPr>
              <a:t>기타</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b="1" dirty="0"/>
              <a:t>1. </a:t>
            </a:r>
            <a:r>
              <a:rPr lang="ko-KR" altLang="en-US" sz="3000" b="1" dirty="0"/>
              <a:t>해체전문위원회 심의 조치계획 및 결과 반영</a:t>
            </a:r>
            <a:br>
              <a:rPr lang="en-US" altLang="ko-KR" sz="3000" b="1" dirty="0"/>
            </a:br>
            <a:br>
              <a:rPr lang="en-US" altLang="ko-KR" sz="3000" b="1" dirty="0"/>
            </a:br>
            <a:r>
              <a:rPr lang="en-US" altLang="ko-KR" sz="3000" b="1" dirty="0"/>
              <a:t>2. </a:t>
            </a:r>
            <a:r>
              <a:rPr lang="ko-KR" altLang="en-US" sz="3000" b="1" dirty="0"/>
              <a:t>기타 자료</a:t>
            </a:r>
            <a:endParaRPr lang="ko-KR" altLang="en-US" sz="2000" b="1"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기타</a:t>
            </a:r>
          </a:p>
        </p:txBody>
      </p:sp>
      <p:sp>
        <p:nvSpPr>
          <p:cNvPr id="25" name="직사각형 24"/>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26" name="직사각형 25"/>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0" name="직사각형 2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22</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83814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
          <p:cNvSpPr txBox="1">
            <a:spLocks/>
          </p:cNvSpPr>
          <p:nvPr/>
        </p:nvSpPr>
        <p:spPr>
          <a:xfrm>
            <a:off x="5004978" y="3977376"/>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Ⅱ. </a:t>
            </a:r>
            <a:r>
              <a:rPr lang="ko-KR" altLang="en-US" sz="39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13" name="제목 1"/>
          <p:cNvSpPr txBox="1">
            <a:spLocks/>
          </p:cNvSpPr>
          <p:nvPr/>
        </p:nvSpPr>
        <p:spPr>
          <a:xfrm>
            <a:off x="9217446" y="3987602"/>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Ⅲ. </a:t>
            </a:r>
            <a:r>
              <a:rPr lang="ko-KR" altLang="en-US" sz="3900" b="1" dirty="0">
                <a:solidFill>
                  <a:schemeClr val="bg1"/>
                </a:solidFill>
                <a:latin typeface="HY헤드라인M" panose="02030600000101010101" pitchFamily="18" charset="-127"/>
                <a:ea typeface="HY헤드라인M" panose="02030600000101010101" pitchFamily="18" charset="-127"/>
              </a:rPr>
              <a:t>기타계획</a:t>
            </a:r>
          </a:p>
        </p:txBody>
      </p:sp>
      <p:sp>
        <p:nvSpPr>
          <p:cNvPr id="4" name="직사각형 3"/>
          <p:cNvSpPr/>
          <p:nvPr/>
        </p:nvSpPr>
        <p:spPr>
          <a:xfrm>
            <a:off x="2510641" y="553253"/>
            <a:ext cx="10678757" cy="1046184"/>
          </a:xfrm>
          <a:prstGeom prst="rect">
            <a:avLst/>
          </a:prstGeom>
        </p:spPr>
        <p:txBody>
          <a:bodyPr wrap="square">
            <a:spAutoFit/>
          </a:bodyPr>
          <a:lstStyle/>
          <a:p>
            <a:pPr algn="ctr" fontAlgn="base" latinLnBrk="0">
              <a:lnSpc>
                <a:spcPct val="230000"/>
              </a:lnSpc>
            </a:pPr>
            <a:r>
              <a:rPr lang="ko-KR" altLang="en-US" sz="3200" b="1" kern="0" dirty="0">
                <a:solidFill>
                  <a:srgbClr val="000000"/>
                </a:solidFill>
                <a:latin typeface="한양견고딕"/>
                <a:ea typeface="한양견고딕"/>
              </a:rPr>
              <a:t>해체계획서 </a:t>
            </a:r>
            <a:r>
              <a:rPr lang="en-US" altLang="ko-KR" sz="3200" b="1" kern="0" dirty="0">
                <a:solidFill>
                  <a:srgbClr val="000000"/>
                </a:solidFill>
                <a:latin typeface="한양견고딕"/>
                <a:ea typeface="한양견고딕"/>
              </a:rPr>
              <a:t>[  ] </a:t>
            </a:r>
            <a:r>
              <a:rPr lang="ko-KR" altLang="en-US" sz="3200" b="1" kern="0" dirty="0">
                <a:solidFill>
                  <a:srgbClr val="000000"/>
                </a:solidFill>
                <a:latin typeface="한양견고딕"/>
                <a:ea typeface="한양견고딕"/>
              </a:rPr>
              <a:t>작성 확인서</a:t>
            </a:r>
            <a:r>
              <a:rPr lang="ko-KR" altLang="en-US" sz="3200" kern="0" dirty="0">
                <a:solidFill>
                  <a:srgbClr val="000000"/>
                </a:solidFill>
                <a:latin typeface="한양견고딕"/>
              </a:rPr>
              <a:t> </a:t>
            </a:r>
            <a:r>
              <a:rPr lang="en-US" altLang="ko-KR" sz="3200" kern="0" dirty="0">
                <a:solidFill>
                  <a:srgbClr val="000000"/>
                </a:solidFill>
                <a:latin typeface="한양견고딕"/>
              </a:rPr>
              <a:t>/ </a:t>
            </a:r>
            <a:r>
              <a:rPr lang="en-US" altLang="ko-KR" sz="3200" b="1" kern="0" dirty="0">
                <a:solidFill>
                  <a:srgbClr val="000000"/>
                </a:solidFill>
                <a:latin typeface="한양견고딕"/>
                <a:ea typeface="한양견고딕"/>
              </a:rPr>
              <a:t>[  ] </a:t>
            </a:r>
            <a:r>
              <a:rPr lang="ko-KR" altLang="en-US" sz="3200" b="1" kern="0" dirty="0">
                <a:solidFill>
                  <a:srgbClr val="000000"/>
                </a:solidFill>
                <a:latin typeface="한양견고딕"/>
                <a:ea typeface="한양견고딕"/>
              </a:rPr>
              <a:t>검토 확인서</a:t>
            </a:r>
            <a:endParaRPr lang="ko-KR" altLang="en-US" sz="3200" kern="0" spc="0" dirty="0">
              <a:solidFill>
                <a:srgbClr val="000000"/>
              </a:solidFill>
              <a:effectLst/>
              <a:latin typeface="한양견고딕"/>
            </a:endParaRPr>
          </a:p>
        </p:txBody>
      </p:sp>
      <p:graphicFrame>
        <p:nvGraphicFramePr>
          <p:cNvPr id="5" name="표 4"/>
          <p:cNvGraphicFramePr>
            <a:graphicFrameLocks noGrp="1"/>
          </p:cNvGraphicFramePr>
          <p:nvPr>
            <p:extLst>
              <p:ext uri="{D42A27DB-BD31-4B8C-83A1-F6EECF244321}">
                <p14:modId xmlns:p14="http://schemas.microsoft.com/office/powerpoint/2010/main" val="3415253139"/>
              </p:ext>
            </p:extLst>
          </p:nvPr>
        </p:nvGraphicFramePr>
        <p:xfrm>
          <a:off x="864518" y="1593160"/>
          <a:ext cx="13717524" cy="8834878"/>
        </p:xfrm>
        <a:graphic>
          <a:graphicData uri="http://schemas.openxmlformats.org/drawingml/2006/table">
            <a:tbl>
              <a:tblPr/>
              <a:tblGrid>
                <a:gridCol w="2253007">
                  <a:extLst>
                    <a:ext uri="{9D8B030D-6E8A-4147-A177-3AD203B41FA5}">
                      <a16:colId xmlns:a16="http://schemas.microsoft.com/office/drawing/2014/main" val="4110785809"/>
                    </a:ext>
                  </a:extLst>
                </a:gridCol>
                <a:gridCol w="754169">
                  <a:extLst>
                    <a:ext uri="{9D8B030D-6E8A-4147-A177-3AD203B41FA5}">
                      <a16:colId xmlns:a16="http://schemas.microsoft.com/office/drawing/2014/main" val="573774685"/>
                    </a:ext>
                  </a:extLst>
                </a:gridCol>
                <a:gridCol w="754169">
                  <a:extLst>
                    <a:ext uri="{9D8B030D-6E8A-4147-A177-3AD203B41FA5}">
                      <a16:colId xmlns:a16="http://schemas.microsoft.com/office/drawing/2014/main" val="959452451"/>
                    </a:ext>
                  </a:extLst>
                </a:gridCol>
                <a:gridCol w="754169">
                  <a:extLst>
                    <a:ext uri="{9D8B030D-6E8A-4147-A177-3AD203B41FA5}">
                      <a16:colId xmlns:a16="http://schemas.microsoft.com/office/drawing/2014/main" val="1268334289"/>
                    </a:ext>
                  </a:extLst>
                </a:gridCol>
                <a:gridCol w="754169">
                  <a:extLst>
                    <a:ext uri="{9D8B030D-6E8A-4147-A177-3AD203B41FA5}">
                      <a16:colId xmlns:a16="http://schemas.microsoft.com/office/drawing/2014/main" val="2466911331"/>
                    </a:ext>
                  </a:extLst>
                </a:gridCol>
                <a:gridCol w="754169">
                  <a:extLst>
                    <a:ext uri="{9D8B030D-6E8A-4147-A177-3AD203B41FA5}">
                      <a16:colId xmlns:a16="http://schemas.microsoft.com/office/drawing/2014/main" val="2893123771"/>
                    </a:ext>
                  </a:extLst>
                </a:gridCol>
                <a:gridCol w="1108611">
                  <a:extLst>
                    <a:ext uri="{9D8B030D-6E8A-4147-A177-3AD203B41FA5}">
                      <a16:colId xmlns:a16="http://schemas.microsoft.com/office/drawing/2014/main" val="1143826292"/>
                    </a:ext>
                  </a:extLst>
                </a:gridCol>
                <a:gridCol w="3320440">
                  <a:extLst>
                    <a:ext uri="{9D8B030D-6E8A-4147-A177-3AD203B41FA5}">
                      <a16:colId xmlns:a16="http://schemas.microsoft.com/office/drawing/2014/main" val="679434516"/>
                    </a:ext>
                  </a:extLst>
                </a:gridCol>
                <a:gridCol w="3264621">
                  <a:extLst>
                    <a:ext uri="{9D8B030D-6E8A-4147-A177-3AD203B41FA5}">
                      <a16:colId xmlns:a16="http://schemas.microsoft.com/office/drawing/2014/main" val="3192528394"/>
                    </a:ext>
                  </a:extLst>
                </a:gridCol>
              </a:tblGrid>
              <a:tr h="244414">
                <a:tc rowSpan="2">
                  <a:txBody>
                    <a:bodyPr/>
                    <a:lstStyle/>
                    <a:p>
                      <a:pPr marL="0" marR="0" indent="0" algn="ct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건축물</a:t>
                      </a:r>
                      <a:endParaRPr lang="ko-KR" altLang="en-US" sz="1200" kern="0" spc="0" dirty="0">
                        <a:solidFill>
                          <a:srgbClr val="000000"/>
                        </a:solidFill>
                        <a:effectLst/>
                        <a:latin typeface="한양신명조"/>
                      </a:endParaRPr>
                    </a:p>
                  </a:txBody>
                  <a:tcPr marL="12445" marR="24803" marT="24803" marB="12445" anchor="ctr">
                    <a:lnL>
                      <a:noFill/>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gridSpan="8">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위치</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394961896"/>
                  </a:ext>
                </a:extLst>
              </a:tr>
              <a:tr h="662313">
                <a:tc vMerge="1">
                  <a:txBody>
                    <a:bodyPr/>
                    <a:lstStyle/>
                    <a:p>
                      <a:pPr latinLnBrk="1"/>
                      <a:endParaRPr lang="ko-KR" altLang="en-US"/>
                    </a:p>
                  </a:txBody>
                  <a:tcPr/>
                </a:tc>
                <a:tc gridSpan="5">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연면적 합계</a:t>
                      </a:r>
                      <a:endParaRPr lang="ko-KR" altLang="en-US" sz="1200" kern="0" spc="0" dirty="0">
                        <a:solidFill>
                          <a:srgbClr val="000000"/>
                        </a:solidFill>
                        <a:effectLst/>
                        <a:latin typeface="한양신명조"/>
                      </a:endParaRPr>
                    </a:p>
                    <a:p>
                      <a:pPr marL="25400" marR="38100" indent="0" algn="r" fontAlgn="base" latinLnBrk="0">
                        <a:lnSpc>
                          <a:spcPct val="5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25400" marR="38100" indent="0" algn="l" fontAlgn="base" latinLnBrk="1">
                        <a:lnSpc>
                          <a:spcPct val="120000"/>
                        </a:lnSpc>
                        <a:spcBef>
                          <a:spcPts val="0"/>
                        </a:spcBef>
                        <a:spcAft>
                          <a:spcPts val="0"/>
                        </a:spcAft>
                      </a:pPr>
                      <a:r>
                        <a:rPr lang="ko-KR" altLang="en-US" sz="1200" kern="0" spc="0" dirty="0">
                          <a:solidFill>
                            <a:srgbClr val="000000"/>
                          </a:solidFill>
                          <a:effectLst/>
                          <a:latin typeface="돋움" panose="020B0600000101010101" pitchFamily="50" charset="-127"/>
                          <a:ea typeface="돋움" panose="020B0600000101010101" pitchFamily="50" charset="-127"/>
                        </a:rPr>
                        <a:t>해체 건축물 수 </a:t>
                      </a:r>
                      <a:endParaRPr lang="ko-KR" altLang="en-US" sz="1200" kern="0" spc="0" dirty="0">
                        <a:solidFill>
                          <a:srgbClr val="000000"/>
                        </a:solidFill>
                        <a:effectLst/>
                        <a:latin typeface="한양신명조"/>
                      </a:endParaRPr>
                    </a:p>
                    <a:p>
                      <a:pPr marL="25400" marR="38100" indent="0" algn="l" fontAlgn="base" latinLnBrk="1">
                        <a:lnSpc>
                          <a:spcPct val="120000"/>
                        </a:lnSpc>
                        <a:spcBef>
                          <a:spcPts val="0"/>
                        </a:spcBef>
                        <a:spcAft>
                          <a:spcPts val="0"/>
                        </a:spcAft>
                      </a:pPr>
                      <a:r>
                        <a:rPr lang="ko-KR" altLang="en-US" sz="1200" kern="0" spc="0" dirty="0">
                          <a:solidFill>
                            <a:srgbClr val="000000"/>
                          </a:solidFill>
                          <a:effectLst/>
                          <a:latin typeface="돋움" panose="020B0600000101010101" pitchFamily="50" charset="-127"/>
                          <a:ea typeface="돋움" panose="020B0600000101010101" pitchFamily="50" charset="-127"/>
                        </a:rPr>
                        <a:t>주 건축물 </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돋움" panose="020B0600000101010101" pitchFamily="50" charset="-127"/>
                          <a:ea typeface="돋움" panose="020B0600000101010101" pitchFamily="50" charset="-127"/>
                        </a:rPr>
                        <a:t>동</a:t>
                      </a:r>
                      <a:r>
                        <a:rPr lang="en-US" altLang="ko-KR" sz="1200" kern="0" spc="0" dirty="0">
                          <a:solidFill>
                            <a:srgbClr val="000000"/>
                          </a:solidFill>
                          <a:effectLst/>
                          <a:latin typeface="돋움" panose="020B0600000101010101" pitchFamily="50" charset="-127"/>
                          <a:ea typeface="돋움" panose="020B0600000101010101" pitchFamily="50" charset="-127"/>
                        </a:rPr>
                        <a:t>)</a:t>
                      </a:r>
                      <a:br>
                        <a:rPr lang="ko-KR" altLang="en-US" sz="1200" kern="0" spc="0" dirty="0">
                          <a:solidFill>
                            <a:srgbClr val="000000"/>
                          </a:solidFill>
                          <a:effectLst/>
                          <a:latin typeface="한양신명조"/>
                        </a:rPr>
                      </a:br>
                      <a:r>
                        <a:rPr lang="ko-KR" altLang="en-US" sz="1200" kern="0" spc="0" dirty="0">
                          <a:solidFill>
                            <a:srgbClr val="000000"/>
                          </a:solidFill>
                          <a:effectLst/>
                          <a:latin typeface="돋움" panose="020B0600000101010101" pitchFamily="50" charset="-127"/>
                          <a:ea typeface="돋움" panose="020B0600000101010101" pitchFamily="50" charset="-127"/>
                        </a:rPr>
                        <a:t>부속 건축물 </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돋움" panose="020B0600000101010101" pitchFamily="50" charset="-127"/>
                          <a:ea typeface="돋움" panose="020B0600000101010101" pitchFamily="50" charset="-127"/>
                        </a:rPr>
                        <a:t>동</a:t>
                      </a:r>
                      <a:r>
                        <a:rPr lang="en-US" altLang="ko-KR" sz="1200" kern="0" spc="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526153369"/>
                  </a:ext>
                </a:extLst>
              </a:tr>
              <a:tr h="244414">
                <a:tc rowSpan="2">
                  <a:txBody>
                    <a:bodyPr/>
                    <a:lstStyle/>
                    <a:p>
                      <a:pPr marL="0" marR="0" indent="0" algn="ctr" fontAlgn="base" latinLnBrk="0">
                        <a:lnSpc>
                          <a:spcPct val="12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건축물 해체</a:t>
                      </a:r>
                      <a:endParaRPr lang="ko-KR" altLang="en-US" sz="1200" kern="0" spc="0">
                        <a:solidFill>
                          <a:srgbClr val="000000"/>
                        </a:solidFill>
                        <a:effectLst/>
                        <a:latin typeface="한양신명조"/>
                      </a:endParaRPr>
                    </a:p>
                  </a:txBody>
                  <a:tcPr marL="12445" marR="24803" marT="24803" marB="12445" anchor="ctr">
                    <a:lnL>
                      <a:noFill/>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8">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사유</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35377127"/>
                  </a:ext>
                </a:extLst>
              </a:tr>
              <a:tr h="244414">
                <a:tc vMerge="1">
                  <a:txBody>
                    <a:bodyPr/>
                    <a:lstStyle/>
                    <a:p>
                      <a:pPr latinLnBrk="1"/>
                      <a:endParaRPr lang="ko-KR" altLang="en-US"/>
                    </a:p>
                  </a:txBody>
                  <a:tcPr/>
                </a:tc>
                <a:tc gridSpan="3">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해체공사 기간</a:t>
                      </a:r>
                      <a:endParaRPr lang="ko-KR" altLang="en-US" sz="1200" kern="0" spc="0" dirty="0">
                        <a:solidFill>
                          <a:srgbClr val="000000"/>
                        </a:solidFill>
                        <a:effectLst/>
                        <a:latin typeface="한양신명조"/>
                      </a:endParaRPr>
                    </a:p>
                  </a:txBody>
                  <a:tcPr marL="12445" marR="24803" marT="24803" marB="12445" anchor="ctr">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5">
                  <a:txBody>
                    <a:bodyPr/>
                    <a:lstStyle/>
                    <a:p>
                      <a:pPr marL="25400" marR="38100" indent="0" algn="l"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일부터 년 월 일까지</a:t>
                      </a:r>
                      <a:endParaRPr lang="ko-KR" altLang="en-US" sz="1200" kern="0" spc="-70" dirty="0">
                        <a:solidFill>
                          <a:srgbClr val="000000"/>
                        </a:solidFill>
                        <a:effectLst/>
                        <a:latin typeface="한양신명조"/>
                        <a:ea typeface="돋움" panose="020B0600000101010101" pitchFamily="50" charset="-127"/>
                      </a:endParaRPr>
                    </a:p>
                  </a:txBody>
                  <a:tcPr marL="12445" marR="24803" marT="24803" marB="12445" anchor="ctr">
                    <a:lnL>
                      <a:noFill/>
                    </a:lnL>
                    <a:lnR>
                      <a:noFill/>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830620835"/>
                  </a:ext>
                </a:extLst>
              </a:tr>
              <a:tr h="435869">
                <a:tc rowSpan="5">
                  <a:txBody>
                    <a:bodyPr/>
                    <a:lstStyle/>
                    <a:p>
                      <a:pPr marL="0" marR="0" indent="0" algn="ctr" fontAlgn="base" latinLnBrk="1">
                        <a:lnSpc>
                          <a:spcPct val="230000"/>
                        </a:lnSpc>
                        <a:spcBef>
                          <a:spcPts val="0"/>
                        </a:spcBef>
                        <a:spcAft>
                          <a:spcPts val="0"/>
                        </a:spcAft>
                      </a:pPr>
                      <a:r>
                        <a:rPr lang="ko-KR" altLang="en-US" sz="1200" kern="0" spc="-20">
                          <a:solidFill>
                            <a:srgbClr val="000000"/>
                          </a:solidFill>
                          <a:effectLst/>
                          <a:latin typeface="돋움체" panose="020B0609000101010101" pitchFamily="49" charset="-127"/>
                          <a:ea typeface="돋움체" panose="020B0609000101010101" pitchFamily="49" charset="-127"/>
                        </a:rPr>
                        <a:t>해체계획서</a:t>
                      </a:r>
                      <a:r>
                        <a:rPr lang="ko-KR" altLang="en-US" sz="1200" kern="0" spc="0">
                          <a:solidFill>
                            <a:srgbClr val="000000"/>
                          </a:solidFill>
                          <a:effectLst/>
                          <a:latin typeface="한양신명조"/>
                          <a:ea typeface="돋움체" panose="020B0609000101010101" pitchFamily="49" charset="-127"/>
                        </a:rPr>
                        <a:t> </a:t>
                      </a:r>
                      <a:r>
                        <a:rPr lang="ko-KR" altLang="en-US" sz="1200" kern="0" spc="0">
                          <a:solidFill>
                            <a:srgbClr val="000000"/>
                          </a:solidFill>
                          <a:effectLst/>
                          <a:latin typeface="돋움체" panose="020B0609000101010101" pitchFamily="49" charset="-127"/>
                          <a:ea typeface="돋움체" panose="020B0609000101010101" pitchFamily="49" charset="-127"/>
                        </a:rPr>
                        <a:t>작성자</a:t>
                      </a:r>
                      <a:endParaRPr lang="ko-KR" altLang="en-US" sz="1200" kern="0" spc="0">
                        <a:solidFill>
                          <a:srgbClr val="000000"/>
                        </a:solidFill>
                        <a:effectLst/>
                        <a:latin typeface="한양신명조"/>
                      </a:endParaRPr>
                    </a:p>
                    <a:p>
                      <a:pPr marL="0" marR="0" indent="0" algn="ctr"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또는</a:t>
                      </a:r>
                      <a:endParaRPr lang="ko-KR" altLang="en-US" sz="1200" kern="0" spc="0">
                        <a:solidFill>
                          <a:srgbClr val="000000"/>
                        </a:solidFill>
                        <a:effectLst/>
                        <a:latin typeface="한양신명조"/>
                      </a:endParaRPr>
                    </a:p>
                    <a:p>
                      <a:pPr marL="0" marR="0" indent="0" algn="ctr"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검토자</a:t>
                      </a:r>
                      <a:endParaRPr lang="ko-KR" altLang="en-US" sz="1200" kern="0" spc="0">
                        <a:solidFill>
                          <a:srgbClr val="000000"/>
                        </a:solidFill>
                        <a:effectLst/>
                        <a:latin typeface="한양신명조"/>
                      </a:endParaRPr>
                    </a:p>
                  </a:txBody>
                  <a:tcPr marL="12358" marR="24803" marT="24803" marB="12358" anchor="ctr">
                    <a:lnL>
                      <a:noFill/>
                    </a:lnL>
                    <a:lnR w="3556" cap="flat" cmpd="sng" algn="ctr">
                      <a:solidFill>
                        <a:srgbClr val="80808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4">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성명 </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w="3556" cap="flat" cmpd="sng" algn="ctr">
                      <a:solidFill>
                        <a:srgbClr val="80808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dirty="0" err="1">
                          <a:solidFill>
                            <a:srgbClr val="000000"/>
                          </a:solidFill>
                          <a:effectLst/>
                          <a:latin typeface="돋움체" panose="020B0609000101010101" pitchFamily="49" charset="-127"/>
                          <a:ea typeface="돋움체" panose="020B0609000101010101" pitchFamily="49" charset="-127"/>
                        </a:rPr>
                        <a:t>자격번호</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118507530"/>
                  </a:ext>
                </a:extLst>
              </a:tr>
              <a:tr h="435869">
                <a:tc v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사무소명</a:t>
                      </a:r>
                      <a:endParaRPr lang="ko-KR" altLang="en-US" sz="1200" kern="0" spc="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w="3556" cap="flat" cmpd="sng" algn="ctr">
                      <a:solidFill>
                        <a:srgbClr val="808080"/>
                      </a:solidFill>
                      <a:prstDash val="solid"/>
                      <a:round/>
                      <a:headEnd type="none" w="med" len="med"/>
                      <a:tailEnd type="none" w="med" len="med"/>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dirty="0" err="1">
                          <a:solidFill>
                            <a:srgbClr val="000000"/>
                          </a:solidFill>
                          <a:effectLst/>
                          <a:latin typeface="돋움체" panose="020B0609000101010101" pitchFamily="49" charset="-127"/>
                          <a:ea typeface="돋움체" panose="020B0609000101010101" pitchFamily="49" charset="-127"/>
                        </a:rPr>
                        <a:t>신고번호</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71751472"/>
                  </a:ext>
                </a:extLst>
              </a:tr>
              <a:tr h="488106">
                <a:tc vMerge="1">
                  <a:txBody>
                    <a:bodyPr/>
                    <a:lstStyle/>
                    <a:p>
                      <a:pPr latinLnBrk="1"/>
                      <a:endParaRPr lang="ko-KR" altLang="en-US"/>
                    </a:p>
                  </a:txBody>
                  <a:tcPr/>
                </a:tc>
                <a:tc gridSpan="8">
                  <a:txBody>
                    <a:bodyPr/>
                    <a:lstStyle/>
                    <a:p>
                      <a:pPr marL="25400" marR="25400" indent="0" algn="l" fontAlgn="base" latinLnBrk="1">
                        <a:lnSpc>
                          <a:spcPct val="1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사무소 주소</a:t>
                      </a:r>
                      <a:endParaRPr lang="ko-KR" altLang="en-US" sz="1200" kern="0" spc="0" dirty="0">
                        <a:solidFill>
                          <a:srgbClr val="000000"/>
                        </a:solidFill>
                        <a:effectLst/>
                        <a:latin typeface="한양신명조"/>
                      </a:endParaRPr>
                    </a:p>
                    <a:p>
                      <a:pPr marL="25400" marR="25400" indent="0" algn="l" fontAlgn="base" latinLnBrk="1">
                        <a:lnSpc>
                          <a:spcPct val="130000"/>
                        </a:lnSpc>
                        <a:spcBef>
                          <a:spcPts val="0"/>
                        </a:spcBef>
                        <a:spcAft>
                          <a:spcPts val="0"/>
                        </a:spcAft>
                      </a:pP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전화번호</a:t>
                      </a:r>
                      <a:r>
                        <a:rPr lang="en-US" altLang="ko-KR" sz="1200" kern="0" spc="0" dirty="0">
                          <a:solidFill>
                            <a:srgbClr val="000000"/>
                          </a:solidFill>
                          <a:effectLst/>
                          <a:latin typeface="돋움체" panose="020B0609000101010101" pitchFamily="49" charset="-127"/>
                          <a:ea typeface="돋움체" panose="020B0609000101010101" pitchFamily="49" charset="-127"/>
                        </a:rPr>
                        <a:t>: ) </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255770723"/>
                  </a:ext>
                </a:extLst>
              </a:tr>
              <a:tr h="836355">
                <a:tc vMerge="1">
                  <a:txBody>
                    <a:bodyPr/>
                    <a:lstStyle/>
                    <a:p>
                      <a:pPr latinLnBrk="1"/>
                      <a:endParaRPr lang="ko-KR" altLang="en-US"/>
                    </a:p>
                  </a:txBody>
                  <a:tcPr/>
                </a:tc>
                <a:tc gridSpan="8">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작성</a:t>
                      </a: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검토</a:t>
                      </a:r>
                      <a:r>
                        <a:rPr lang="en-US" altLang="ko-KR" sz="1200" kern="0" spc="0" dirty="0">
                          <a:solidFill>
                            <a:srgbClr val="000000"/>
                          </a:solidFill>
                          <a:effectLst/>
                          <a:latin typeface="돋움체" panose="020B0609000101010101" pitchFamily="49" charset="-127"/>
                          <a:ea typeface="돋움체" panose="020B0609000101010101" pitchFamily="49" charset="-127"/>
                        </a:rPr>
                        <a:t>) </a:t>
                      </a:r>
                      <a:r>
                        <a:rPr lang="ko-KR" altLang="en-US" sz="1200" kern="0" spc="0" dirty="0">
                          <a:solidFill>
                            <a:srgbClr val="000000"/>
                          </a:solidFill>
                          <a:effectLst/>
                          <a:latin typeface="돋움체" panose="020B0609000101010101" pitchFamily="49" charset="-127"/>
                          <a:ea typeface="돋움체" panose="020B0609000101010101" pitchFamily="49" charset="-127"/>
                        </a:rPr>
                        <a:t>기한</a:t>
                      </a:r>
                      <a:endParaRPr lang="ko-KR" altLang="en-US" sz="1200" kern="0" spc="0" dirty="0">
                        <a:solidFill>
                          <a:srgbClr val="000000"/>
                        </a:solidFill>
                        <a:effectLst/>
                        <a:latin typeface="한양신명조"/>
                      </a:endParaRPr>
                    </a:p>
                    <a:p>
                      <a:pPr marL="25400" marR="25400" indent="0" algn="ctr" fontAlgn="base" latinLnBrk="0">
                        <a:lnSpc>
                          <a:spcPct val="23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일부터 년 월 일까지 </a:t>
                      </a:r>
                      <a:r>
                        <a:rPr lang="en-US" altLang="ko-KR" sz="1200" kern="0" spc="-70" dirty="0">
                          <a:solidFill>
                            <a:srgbClr val="000000"/>
                          </a:solidFill>
                          <a:effectLst/>
                          <a:latin typeface="돋움" panose="020B0600000101010101" pitchFamily="50" charset="-127"/>
                          <a:ea typeface="돋움" panose="020B0600000101010101" pitchFamily="50" charset="-127"/>
                        </a:rPr>
                        <a:t>( </a:t>
                      </a:r>
                      <a:r>
                        <a:rPr lang="ko-KR" altLang="en-US" sz="1200" kern="0" spc="-70" dirty="0">
                          <a:solidFill>
                            <a:srgbClr val="000000"/>
                          </a:solidFill>
                          <a:effectLst/>
                          <a:latin typeface="돋움" panose="020B0600000101010101" pitchFamily="50" charset="-127"/>
                          <a:ea typeface="돋움" panose="020B0600000101010101" pitchFamily="50" charset="-127"/>
                        </a:rPr>
                        <a:t>일간</a:t>
                      </a:r>
                      <a:r>
                        <a:rPr lang="en-US" altLang="ko-KR"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5640875"/>
                  </a:ext>
                </a:extLst>
              </a:tr>
              <a:tr h="435869">
                <a:tc vMerge="1">
                  <a:txBody>
                    <a:bodyPr/>
                    <a:lstStyle/>
                    <a:p>
                      <a:pPr latinLnBrk="1"/>
                      <a:endParaRPr lang="ko-KR" altLang="en-US"/>
                    </a:p>
                  </a:txBody>
                  <a:tcPr/>
                </a:tc>
                <a:tc gridSpan="8">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작성</a:t>
                      </a: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검토</a:t>
                      </a:r>
                      <a:r>
                        <a:rPr lang="en-US" altLang="ko-KR" sz="1200" kern="0" spc="0" dirty="0">
                          <a:solidFill>
                            <a:srgbClr val="000000"/>
                          </a:solidFill>
                          <a:effectLst/>
                          <a:latin typeface="돋움체" panose="020B0609000101010101" pitchFamily="49" charset="-127"/>
                          <a:ea typeface="돋움체" panose="020B0609000101010101" pitchFamily="49" charset="-127"/>
                        </a:rPr>
                        <a:t>) </a:t>
                      </a:r>
                      <a:r>
                        <a:rPr lang="ko-KR" altLang="en-US" sz="1200" kern="0" spc="0" dirty="0" err="1">
                          <a:solidFill>
                            <a:srgbClr val="000000"/>
                          </a:solidFill>
                          <a:effectLst/>
                          <a:latin typeface="돋움체" panose="020B0609000101010101" pitchFamily="49" charset="-127"/>
                          <a:ea typeface="돋움체" panose="020B0609000101010101" pitchFamily="49" charset="-127"/>
                        </a:rPr>
                        <a:t>대가금액</a:t>
                      </a:r>
                      <a:r>
                        <a:rPr lang="ko-KR" altLang="en-US" sz="1200" kern="0" spc="0" dirty="0">
                          <a:solidFill>
                            <a:srgbClr val="000000"/>
                          </a:solidFill>
                          <a:effectLst/>
                          <a:latin typeface="돋움체" panose="020B0609000101010101" pitchFamily="49" charset="-127"/>
                          <a:ea typeface="돋움체" panose="020B0609000101010101" pitchFamily="49" charset="-127"/>
                        </a:rPr>
                        <a:t> 원</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713507354"/>
                  </a:ext>
                </a:extLst>
              </a:tr>
              <a:tr h="348806">
                <a:tc gridSpan="9">
                  <a:txBody>
                    <a:bodyPr/>
                    <a:lstStyle/>
                    <a:p>
                      <a:pPr marL="76200" marR="101600" indent="-76200" algn="l" fontAlgn="base" latinLnBrk="1">
                        <a:lnSpc>
                          <a:spcPct val="180000"/>
                        </a:lnSpc>
                        <a:spcBef>
                          <a:spcPts val="0"/>
                        </a:spcBef>
                        <a:spcAft>
                          <a:spcPts val="0"/>
                        </a:spcAft>
                      </a:pPr>
                      <a:r>
                        <a:rPr lang="ko-KR" altLang="en-US" sz="1200" kern="0" spc="-120" dirty="0">
                          <a:solidFill>
                            <a:srgbClr val="000000"/>
                          </a:solidFill>
                          <a:effectLst/>
                          <a:latin typeface="돋움" panose="020B0600000101010101" pitchFamily="50" charset="-127"/>
                          <a:ea typeface="돋움" panose="020B0600000101010101" pitchFamily="50" charset="-127"/>
                        </a:rPr>
                        <a:t>「건축물관리법」 제</a:t>
                      </a:r>
                      <a:r>
                        <a:rPr lang="en-US" altLang="ko-KR" sz="1200" kern="0" spc="-120" dirty="0">
                          <a:solidFill>
                            <a:srgbClr val="000000"/>
                          </a:solidFill>
                          <a:effectLst/>
                          <a:latin typeface="돋움" panose="020B0600000101010101" pitchFamily="50" charset="-127"/>
                          <a:ea typeface="돋움" panose="020B0600000101010101" pitchFamily="50" charset="-127"/>
                        </a:rPr>
                        <a:t>30</a:t>
                      </a:r>
                      <a:r>
                        <a:rPr lang="ko-KR" altLang="en-US" sz="1200" kern="0" spc="-120" dirty="0">
                          <a:solidFill>
                            <a:srgbClr val="000000"/>
                          </a:solidFill>
                          <a:effectLst/>
                          <a:latin typeface="돋움" panose="020B0600000101010101" pitchFamily="50" charset="-127"/>
                          <a:ea typeface="돋움" panose="020B0600000101010101" pitchFamily="50" charset="-127"/>
                        </a:rPr>
                        <a:t>조제</a:t>
                      </a:r>
                      <a:r>
                        <a:rPr lang="en-US" altLang="ko-KR" sz="1200" kern="0" spc="-120" dirty="0">
                          <a:solidFill>
                            <a:srgbClr val="000000"/>
                          </a:solidFill>
                          <a:effectLst/>
                          <a:latin typeface="돋움" panose="020B0600000101010101" pitchFamily="50" charset="-127"/>
                          <a:ea typeface="돋움" panose="020B0600000101010101" pitchFamily="50" charset="-127"/>
                        </a:rPr>
                        <a:t>4</a:t>
                      </a:r>
                      <a:r>
                        <a:rPr lang="ko-KR" altLang="en-US" sz="1200" kern="0" spc="-120" dirty="0">
                          <a:solidFill>
                            <a:srgbClr val="000000"/>
                          </a:solidFill>
                          <a:effectLst/>
                          <a:latin typeface="돋움" panose="020B0600000101010101" pitchFamily="50" charset="-127"/>
                          <a:ea typeface="돋움" panose="020B0600000101010101" pitchFamily="50" charset="-127"/>
                        </a:rPr>
                        <a:t>항</a:t>
                      </a:r>
                      <a:r>
                        <a:rPr lang="en-US" altLang="ko-KR" sz="1200" kern="0" spc="-120" dirty="0">
                          <a:solidFill>
                            <a:srgbClr val="000000"/>
                          </a:solidFill>
                          <a:effectLst/>
                          <a:latin typeface="돋움" panose="020B0600000101010101" pitchFamily="50" charset="-127"/>
                          <a:ea typeface="돋움" panose="020B0600000101010101" pitchFamily="50" charset="-127"/>
                        </a:rPr>
                        <a:t>, </a:t>
                      </a:r>
                      <a:r>
                        <a:rPr lang="ko-KR" altLang="en-US" sz="1200" kern="0" spc="-120" dirty="0">
                          <a:solidFill>
                            <a:srgbClr val="000000"/>
                          </a:solidFill>
                          <a:effectLst/>
                          <a:latin typeface="돋움" panose="020B0600000101010101" pitchFamily="50" charset="-127"/>
                          <a:ea typeface="돋움" panose="020B0600000101010101" pitchFamily="50" charset="-127"/>
                        </a:rPr>
                        <a:t>같은 조 제</a:t>
                      </a:r>
                      <a:r>
                        <a:rPr lang="en-US" altLang="ko-KR" sz="1200" kern="0" spc="-120" dirty="0">
                          <a:solidFill>
                            <a:srgbClr val="000000"/>
                          </a:solidFill>
                          <a:effectLst/>
                          <a:latin typeface="돋움" panose="020B0600000101010101" pitchFamily="50" charset="-127"/>
                          <a:ea typeface="돋움" panose="020B0600000101010101" pitchFamily="50" charset="-127"/>
                        </a:rPr>
                        <a:t>5</a:t>
                      </a:r>
                      <a:r>
                        <a:rPr lang="ko-KR" altLang="en-US" sz="1200" kern="0" spc="-120" dirty="0">
                          <a:solidFill>
                            <a:srgbClr val="000000"/>
                          </a:solidFill>
                          <a:effectLst/>
                          <a:latin typeface="돋움" panose="020B0600000101010101" pitchFamily="50" charset="-127"/>
                          <a:ea typeface="돋움" panose="020B0600000101010101" pitchFamily="50" charset="-127"/>
                        </a:rPr>
                        <a:t>항에 따라 위와 같이 작성</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검토</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한 해체계획서와 </a:t>
                      </a:r>
                      <a:r>
                        <a:rPr lang="ko-KR" altLang="en-US" sz="1200" kern="0" spc="-110" dirty="0" err="1">
                          <a:solidFill>
                            <a:srgbClr val="000000"/>
                          </a:solidFill>
                          <a:effectLst/>
                          <a:latin typeface="돋움" panose="020B0600000101010101" pitchFamily="50" charset="-127"/>
                          <a:ea typeface="돋움" panose="020B0600000101010101" pitchFamily="50" charset="-127"/>
                        </a:rPr>
                        <a:t>해체계획서</a:t>
                      </a:r>
                      <a:r>
                        <a:rPr lang="ko-KR" altLang="en-US" sz="1200" kern="0" spc="-110" dirty="0">
                          <a:solidFill>
                            <a:srgbClr val="000000"/>
                          </a:solidFill>
                          <a:effectLst/>
                          <a:latin typeface="돋움" panose="020B0600000101010101" pitchFamily="50" charset="-127"/>
                          <a:ea typeface="돋움" panose="020B0600000101010101" pitchFamily="50" charset="-127"/>
                        </a:rPr>
                        <a:t> 작성</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검토</a:t>
                      </a:r>
                      <a:r>
                        <a:rPr lang="en-US" altLang="ko-KR" sz="1200" kern="0" spc="-110" dirty="0">
                          <a:solidFill>
                            <a:srgbClr val="000000"/>
                          </a:solidFill>
                          <a:effectLst/>
                          <a:latin typeface="돋움" panose="020B0600000101010101" pitchFamily="50" charset="-127"/>
                          <a:ea typeface="돋움" panose="020B0600000101010101" pitchFamily="50" charset="-127"/>
                        </a:rPr>
                        <a:t>) </a:t>
                      </a:r>
                      <a:r>
                        <a:rPr lang="ko-KR" altLang="en-US" sz="1200" kern="0" spc="-110" dirty="0">
                          <a:solidFill>
                            <a:srgbClr val="000000"/>
                          </a:solidFill>
                          <a:effectLst/>
                          <a:latin typeface="돋움" panose="020B0600000101010101" pitchFamily="50" charset="-127"/>
                          <a:ea typeface="돋움" panose="020B0600000101010101" pitchFamily="50" charset="-127"/>
                        </a:rPr>
                        <a:t>확인서를 제출합니다</a:t>
                      </a:r>
                      <a:r>
                        <a:rPr lang="en-US" altLang="ko-KR" sz="1200" kern="0" spc="-110" dirty="0">
                          <a:solidFill>
                            <a:srgbClr val="000000"/>
                          </a:solidFill>
                          <a:effectLst/>
                          <a:latin typeface="돋움" panose="020B0600000101010101" pitchFamily="50" charset="-127"/>
                          <a:ea typeface="돋움" panose="020B0600000101010101" pitchFamily="50" charset="-127"/>
                        </a:rPr>
                        <a:t>.</a:t>
                      </a:r>
                      <a:endParaRPr lang="ko-KR" altLang="en-US" sz="1200" kern="0" spc="-90" dirty="0">
                        <a:solidFill>
                          <a:srgbClr val="000000"/>
                        </a:solidFill>
                        <a:effectLst/>
                        <a:latin typeface="한양신명조"/>
                        <a:ea typeface="돋움" panose="020B0600000101010101" pitchFamily="50" charset="-127"/>
                      </a:endParaRPr>
                    </a:p>
                  </a:txBody>
                  <a:tcPr marL="44698" marR="44698" marT="24803" marB="12358" anchor="ctr">
                    <a:lnL>
                      <a:noFill/>
                    </a:lnL>
                    <a:lnR>
                      <a:noFill/>
                    </a:lnR>
                    <a:lnT w="3556"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308134116"/>
                  </a:ext>
                </a:extLst>
              </a:tr>
              <a:tr h="232482">
                <a:tc gridSpan="9">
                  <a:txBody>
                    <a:bodyPr/>
                    <a:lstStyle/>
                    <a:p>
                      <a:pPr marL="0" marR="38100" indent="0" algn="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a:t>
                      </a:r>
                      <a:endParaRPr lang="ko-KR" altLang="en-US" sz="1200" kern="0" spc="-70" dirty="0">
                        <a:solidFill>
                          <a:srgbClr val="000000"/>
                        </a:solidFill>
                        <a:effectLst/>
                        <a:latin typeface="한양신명조"/>
                        <a:ea typeface="돋움" panose="020B0600000101010101" pitchFamily="50" charset="-127"/>
                      </a:endParaRPr>
                    </a:p>
                  </a:txBody>
                  <a:tcPr marL="44698" marR="44698" marT="12358" marB="12358" anchor="ctr">
                    <a:lnL>
                      <a:noFill/>
                    </a:lnL>
                    <a:lnR>
                      <a:noFill/>
                    </a:lnR>
                    <a:lnT>
                      <a:noFill/>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279327343"/>
                  </a:ext>
                </a:extLst>
              </a:tr>
              <a:tr h="232482">
                <a:tc gridSpan="7">
                  <a:txBody>
                    <a:bodyPr/>
                    <a:lstStyle/>
                    <a:p>
                      <a:pPr marL="0" marR="38100" indent="0" algn="r" fontAlgn="base" latinLnBrk="0">
                        <a:lnSpc>
                          <a:spcPct val="12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작성자</a:t>
                      </a:r>
                      <a:endParaRPr lang="ko-KR" altLang="en-US" sz="1200" kern="0" spc="0">
                        <a:solidFill>
                          <a:srgbClr val="000000"/>
                        </a:solidFill>
                        <a:effectLst/>
                        <a:latin typeface="한양신명조"/>
                      </a:endParaRPr>
                    </a:p>
                  </a:txBody>
                  <a:tcPr marL="24803" marR="44698" marT="12358" marB="12358" anchor="ctr">
                    <a:lnL>
                      <a:noFill/>
                    </a:lnL>
                    <a:lnR>
                      <a:noFill/>
                    </a:lnR>
                    <a:lnT>
                      <a:noFill/>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a:txBody>
                    <a:bodyPr/>
                    <a:lstStyle/>
                    <a:p>
                      <a:pPr marL="0" marR="38100" indent="0" algn="l" fontAlgn="base" latinLnBrk="1">
                        <a:lnSpc>
                          <a:spcPct val="120000"/>
                        </a:lnSpc>
                        <a:spcBef>
                          <a:spcPts val="0"/>
                        </a:spcBef>
                        <a:spcAft>
                          <a:spcPts val="0"/>
                        </a:spcAft>
                      </a:pPr>
                      <a:endParaRPr lang="ko-KR" altLang="en-US" sz="1200" kern="0" spc="-70" dirty="0">
                        <a:solidFill>
                          <a:srgbClr val="000000"/>
                        </a:solidFill>
                        <a:effectLst/>
                        <a:latin typeface="한양신명조"/>
                      </a:endParaRPr>
                    </a:p>
                  </a:txBody>
                  <a:tcPr marL="12445" marR="12445" marT="12358" marB="12358" anchor="ctr">
                    <a:lnL>
                      <a:noFill/>
                    </a:lnL>
                    <a:lnR>
                      <a:noFill/>
                    </a:lnR>
                    <a:lnT>
                      <a:noFill/>
                    </a:lnT>
                    <a:lnB w="32385" cap="flat" cmpd="sng" algn="ctr">
                      <a:solidFill>
                        <a:srgbClr val="7F7F7F"/>
                      </a:solidFill>
                      <a:prstDash val="solid"/>
                      <a:round/>
                      <a:headEnd type="none" w="med" len="med"/>
                      <a:tailEnd type="none" w="med" len="med"/>
                    </a:lnB>
                  </a:tcPr>
                </a:tc>
                <a:tc>
                  <a:txBody>
                    <a:bodyPr/>
                    <a:lstStyle/>
                    <a:p>
                      <a:pPr marL="0" marR="38100" indent="0" algn="r" fontAlgn="base" latinLnBrk="0">
                        <a:lnSpc>
                          <a:spcPct val="120000"/>
                        </a:lnSpc>
                        <a:spcBef>
                          <a:spcPts val="0"/>
                        </a:spcBef>
                        <a:spcAft>
                          <a:spcPts val="0"/>
                        </a:spcAft>
                      </a:pPr>
                      <a:r>
                        <a:rPr lang="en-US" altLang="ko-KR" sz="1200" kern="0" spc="-70" dirty="0">
                          <a:solidFill>
                            <a:srgbClr val="000000"/>
                          </a:solidFill>
                          <a:effectLst/>
                          <a:latin typeface="돋움" panose="020B0600000101010101" pitchFamily="50" charset="-127"/>
                          <a:ea typeface="돋움" panose="020B0600000101010101" pitchFamily="50" charset="-127"/>
                        </a:rPr>
                        <a:t>(</a:t>
                      </a:r>
                      <a:r>
                        <a:rPr lang="ko-KR" altLang="en-US" sz="1200" kern="0" spc="-70" dirty="0">
                          <a:solidFill>
                            <a:srgbClr val="000000"/>
                          </a:solidFill>
                          <a:effectLst/>
                          <a:latin typeface="돋움" panose="020B0600000101010101" pitchFamily="50" charset="-127"/>
                          <a:ea typeface="돋움" panose="020B0600000101010101" pitchFamily="50" charset="-127"/>
                        </a:rPr>
                        <a:t>서명 또는 인</a:t>
                      </a:r>
                      <a:r>
                        <a:rPr lang="en-US" altLang="ko-KR"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44698" marR="44698" marT="12358" marB="12358" anchor="b">
                    <a:lnL>
                      <a:noFill/>
                    </a:lnL>
                    <a:lnR>
                      <a:noFill/>
                    </a:lnR>
                    <a:lnT>
                      <a:noFill/>
                    </a:lnT>
                    <a:lnB w="32385"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3588874342"/>
                  </a:ext>
                </a:extLst>
              </a:tr>
              <a:tr h="460569">
                <a:tc gridSpan="9">
                  <a:txBody>
                    <a:bodyPr/>
                    <a:lstStyle/>
                    <a:p>
                      <a:pPr marL="0" marR="0" indent="0" algn="ctr" fontAlgn="base" latinLnBrk="0">
                        <a:lnSpc>
                          <a:spcPct val="230000"/>
                        </a:lnSpc>
                        <a:spcBef>
                          <a:spcPts val="0"/>
                        </a:spcBef>
                        <a:spcAft>
                          <a:spcPts val="0"/>
                        </a:spcAft>
                      </a:pPr>
                      <a:endParaRPr lang="ko-KR" altLang="en-US" sz="1200" kern="0" spc="0" dirty="0">
                        <a:solidFill>
                          <a:srgbClr val="000000"/>
                        </a:solidFill>
                        <a:effectLst/>
                        <a:latin typeface="한양신명조"/>
                      </a:endParaRPr>
                    </a:p>
                  </a:txBody>
                  <a:tcPr marL="63103" marR="63103" marT="31552" marB="31552" anchor="ctr">
                    <a:lnL>
                      <a:noFill/>
                    </a:lnL>
                    <a:lnR>
                      <a:noFill/>
                    </a:lnR>
                    <a:lnT w="32385" cap="flat" cmpd="sng" algn="ctr">
                      <a:solidFill>
                        <a:srgbClr val="7F7F7F"/>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44508650"/>
                  </a:ext>
                </a:extLst>
              </a:tr>
              <a:tr h="576702">
                <a:tc gridSpan="2">
                  <a:txBody>
                    <a:bodyPr/>
                    <a:lstStyle/>
                    <a:p>
                      <a:pPr marL="309880" marR="0" indent="-309880" algn="ctr" fontAlgn="base" latinLnBrk="0">
                        <a:lnSpc>
                          <a:spcPct val="23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첨부서류</a:t>
                      </a:r>
                      <a:endParaRPr lang="ko-KR" altLang="en-US" sz="12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gridSpan="7">
                  <a:txBody>
                    <a:bodyPr/>
                    <a:lstStyle/>
                    <a:p>
                      <a:pPr marL="25400" marR="25400" indent="0" algn="l" fontAlgn="base" latinLnBrk="1">
                        <a:lnSpc>
                          <a:spcPct val="145000"/>
                        </a:lnSpc>
                        <a:spcBef>
                          <a:spcPts val="0"/>
                        </a:spcBef>
                        <a:spcAft>
                          <a:spcPts val="300"/>
                        </a:spcAft>
                      </a:pPr>
                      <a:r>
                        <a:rPr lang="en-US" altLang="ko-KR" sz="1200" kern="0" spc="-70" dirty="0">
                          <a:solidFill>
                            <a:srgbClr val="000000"/>
                          </a:solidFill>
                          <a:effectLst/>
                          <a:latin typeface="돋움" panose="020B0600000101010101" pitchFamily="50" charset="-127"/>
                          <a:ea typeface="돋움" panose="020B0600000101010101" pitchFamily="50" charset="-127"/>
                        </a:rPr>
                        <a:t>1. </a:t>
                      </a:r>
                      <a:r>
                        <a:rPr lang="ko-KR" altLang="en-US" sz="1200" kern="0" spc="-70" dirty="0">
                          <a:solidFill>
                            <a:srgbClr val="000000"/>
                          </a:solidFill>
                          <a:effectLst/>
                          <a:latin typeface="돋움" panose="020B0600000101010101" pitchFamily="50" charset="-127"/>
                          <a:ea typeface="돋움" panose="020B0600000101010101" pitchFamily="50" charset="-127"/>
                        </a:rPr>
                        <a:t>「건축물관리법」 제</a:t>
                      </a:r>
                      <a:r>
                        <a:rPr lang="en-US" altLang="ko-KR" sz="1200" kern="0" spc="-70" dirty="0">
                          <a:solidFill>
                            <a:srgbClr val="000000"/>
                          </a:solidFill>
                          <a:effectLst/>
                          <a:latin typeface="돋움" panose="020B0600000101010101" pitchFamily="50" charset="-127"/>
                          <a:ea typeface="돋움" panose="020B0600000101010101" pitchFamily="50" charset="-127"/>
                        </a:rPr>
                        <a:t>30</a:t>
                      </a:r>
                      <a:r>
                        <a:rPr lang="ko-KR" altLang="en-US" sz="1200" kern="0" spc="-70" dirty="0">
                          <a:solidFill>
                            <a:srgbClr val="000000"/>
                          </a:solidFill>
                          <a:effectLst/>
                          <a:latin typeface="돋움" panose="020B0600000101010101" pitchFamily="50" charset="-127"/>
                          <a:ea typeface="돋움" panose="020B0600000101010101" pitchFamily="50" charset="-127"/>
                        </a:rPr>
                        <a:t>조제</a:t>
                      </a:r>
                      <a:r>
                        <a:rPr lang="en-US" altLang="ko-KR" sz="1200" kern="0" spc="-70" dirty="0">
                          <a:solidFill>
                            <a:srgbClr val="000000"/>
                          </a:solidFill>
                          <a:effectLst/>
                          <a:latin typeface="돋움" panose="020B0600000101010101" pitchFamily="50" charset="-127"/>
                          <a:ea typeface="돋움" panose="020B0600000101010101" pitchFamily="50" charset="-127"/>
                        </a:rPr>
                        <a:t>4</a:t>
                      </a:r>
                      <a:r>
                        <a:rPr lang="ko-KR" altLang="en-US" sz="1200" kern="0" spc="-70" dirty="0">
                          <a:solidFill>
                            <a:srgbClr val="000000"/>
                          </a:solidFill>
                          <a:effectLst/>
                          <a:latin typeface="돋움" panose="020B0600000101010101" pitchFamily="50" charset="-127"/>
                          <a:ea typeface="돋움" panose="020B0600000101010101" pitchFamily="50" charset="-127"/>
                        </a:rPr>
                        <a:t>항에 따라 작성하거나 같은 조 제</a:t>
                      </a:r>
                      <a:r>
                        <a:rPr lang="en-US" altLang="ko-KR" sz="1200" kern="0" spc="-70" dirty="0">
                          <a:solidFill>
                            <a:srgbClr val="000000"/>
                          </a:solidFill>
                          <a:effectLst/>
                          <a:latin typeface="돋움" panose="020B0600000101010101" pitchFamily="50" charset="-127"/>
                          <a:ea typeface="돋움" panose="020B0600000101010101" pitchFamily="50" charset="-127"/>
                        </a:rPr>
                        <a:t>5</a:t>
                      </a:r>
                      <a:r>
                        <a:rPr lang="ko-KR" altLang="en-US" sz="1200" kern="0" spc="-70" dirty="0">
                          <a:solidFill>
                            <a:srgbClr val="000000"/>
                          </a:solidFill>
                          <a:effectLst/>
                          <a:latin typeface="돋움" panose="020B0600000101010101" pitchFamily="50" charset="-127"/>
                          <a:ea typeface="돋움" panose="020B0600000101010101" pitchFamily="50" charset="-127"/>
                        </a:rPr>
                        <a:t>항에 따라 검토한 </a:t>
                      </a:r>
                      <a:r>
                        <a:rPr lang="ko-KR" altLang="en-US" sz="1200" kern="0" spc="-70" dirty="0" err="1">
                          <a:solidFill>
                            <a:srgbClr val="000000"/>
                          </a:solidFill>
                          <a:effectLst/>
                          <a:latin typeface="돋움" panose="020B0600000101010101" pitchFamily="50" charset="-127"/>
                          <a:ea typeface="돋움" panose="020B0600000101010101" pitchFamily="50" charset="-127"/>
                        </a:rPr>
                        <a:t>해체계획서</a:t>
                      </a:r>
                      <a:endParaRPr lang="ko-KR" altLang="en-US" sz="1200" kern="0" spc="0" dirty="0">
                        <a:solidFill>
                          <a:srgbClr val="000000"/>
                        </a:solidFill>
                        <a:effectLst/>
                        <a:latin typeface="한양신명조"/>
                      </a:endParaRPr>
                    </a:p>
                    <a:p>
                      <a:pPr marL="25400" marR="25400" indent="0" algn="l" fontAlgn="base" latinLnBrk="1">
                        <a:lnSpc>
                          <a:spcPct val="145000"/>
                        </a:lnSpc>
                        <a:spcBef>
                          <a:spcPts val="0"/>
                        </a:spcBef>
                        <a:spcAft>
                          <a:spcPts val="300"/>
                        </a:spcAft>
                      </a:pPr>
                      <a:r>
                        <a:rPr lang="en-US" altLang="ko-KR" sz="1200" kern="0" spc="-70" dirty="0">
                          <a:solidFill>
                            <a:srgbClr val="000000"/>
                          </a:solidFill>
                          <a:effectLst/>
                          <a:latin typeface="돋움" panose="020B0600000101010101" pitchFamily="50" charset="-127"/>
                          <a:ea typeface="돋움" panose="020B0600000101010101" pitchFamily="50" charset="-127"/>
                        </a:rPr>
                        <a:t>2. </a:t>
                      </a:r>
                      <a:r>
                        <a:rPr lang="ko-KR" altLang="en-US" sz="1200" kern="0" spc="-70" dirty="0" err="1">
                          <a:solidFill>
                            <a:srgbClr val="000000"/>
                          </a:solidFill>
                          <a:effectLst/>
                          <a:latin typeface="돋움" panose="020B0600000101010101" pitchFamily="50" charset="-127"/>
                          <a:ea typeface="돋움" panose="020B0600000101010101" pitchFamily="50" charset="-127"/>
                        </a:rPr>
                        <a:t>해체계획서</a:t>
                      </a:r>
                      <a:r>
                        <a:rPr lang="ko-KR" altLang="en-US" sz="1200" kern="0" spc="-70" dirty="0">
                          <a:solidFill>
                            <a:srgbClr val="000000"/>
                          </a:solidFill>
                          <a:effectLst/>
                          <a:latin typeface="돋움" panose="020B0600000101010101" pitchFamily="50" charset="-127"/>
                          <a:ea typeface="돋움" panose="020B0600000101010101" pitchFamily="50" charset="-127"/>
                        </a:rPr>
                        <a:t> 작성</a:t>
                      </a:r>
                      <a:r>
                        <a:rPr lang="en-US" altLang="ko-KR" sz="1200" kern="0" spc="-70" dirty="0">
                          <a:solidFill>
                            <a:srgbClr val="000000"/>
                          </a:solidFill>
                          <a:effectLst/>
                          <a:latin typeface="돋움" panose="020B0600000101010101" pitchFamily="50" charset="-127"/>
                          <a:ea typeface="돋움" panose="020B0600000101010101" pitchFamily="50" charset="-127"/>
                        </a:rPr>
                        <a:t>(</a:t>
                      </a:r>
                      <a:r>
                        <a:rPr lang="ko-KR" altLang="en-US" sz="1200" kern="0" spc="-70" dirty="0">
                          <a:solidFill>
                            <a:srgbClr val="000000"/>
                          </a:solidFill>
                          <a:effectLst/>
                          <a:latin typeface="돋움" panose="020B0600000101010101" pitchFamily="50" charset="-127"/>
                          <a:ea typeface="돋움" panose="020B0600000101010101" pitchFamily="50" charset="-127"/>
                        </a:rPr>
                        <a:t>검토</a:t>
                      </a:r>
                      <a:r>
                        <a:rPr lang="en-US" altLang="ko-KR" sz="1200" kern="0" spc="-70" dirty="0">
                          <a:solidFill>
                            <a:srgbClr val="000000"/>
                          </a:solidFill>
                          <a:effectLst/>
                          <a:latin typeface="돋움" panose="020B0600000101010101" pitchFamily="50" charset="-127"/>
                          <a:ea typeface="돋움" panose="020B0600000101010101" pitchFamily="50" charset="-127"/>
                        </a:rPr>
                        <a:t>) </a:t>
                      </a:r>
                      <a:r>
                        <a:rPr lang="ko-KR" altLang="en-US" sz="1200" kern="0" spc="-70" dirty="0">
                          <a:solidFill>
                            <a:srgbClr val="000000"/>
                          </a:solidFill>
                          <a:effectLst/>
                          <a:latin typeface="돋움" panose="020B0600000101010101" pitchFamily="50" charset="-127"/>
                          <a:ea typeface="돋움" panose="020B0600000101010101" pitchFamily="50" charset="-127"/>
                        </a:rPr>
                        <a:t>계약서 사본</a:t>
                      </a:r>
                      <a:endParaRPr lang="ko-KR" altLang="en-US" sz="1200" kern="0" spc="0" dirty="0">
                        <a:solidFill>
                          <a:srgbClr val="000000"/>
                        </a:solidFill>
                        <a:effectLst/>
                        <a:latin typeface="한양신명조"/>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1681078"/>
                  </a:ext>
                </a:extLst>
              </a:tr>
              <a:tr h="244414">
                <a:tc gridSpan="9">
                  <a:txBody>
                    <a:bodyPr/>
                    <a:lstStyle/>
                    <a:p>
                      <a:pPr marL="0" marR="0" indent="0" algn="ct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「건축물관리법」 근거규정</a:t>
                      </a:r>
                      <a:endParaRPr lang="ko-KR" altLang="en-US" sz="1200" kern="0" spc="0" dirty="0">
                        <a:solidFill>
                          <a:srgbClr val="000000"/>
                        </a:solidFill>
                        <a:effectLst/>
                        <a:latin typeface="한양신명조"/>
                      </a:endParaRPr>
                    </a:p>
                  </a:txBody>
                  <a:tcPr marL="24803" marR="24803" marT="24803" marB="12445" anchor="ctr">
                    <a:lnL>
                      <a:noFill/>
                    </a:lnL>
                    <a:lnR>
                      <a:noFill/>
                    </a:lnR>
                    <a:lnT w="32385" cap="flat" cmpd="sng" algn="ctr">
                      <a:solidFill>
                        <a:srgbClr val="7F7F7F"/>
                      </a:solidFill>
                      <a:prstDash val="solid"/>
                      <a:round/>
                      <a:headEnd type="none" w="med" len="med"/>
                      <a:tailEnd type="none" w="med" len="med"/>
                    </a:lnT>
                    <a:lnB w="3556" cap="flat" cmpd="sng" algn="ctr">
                      <a:solidFill>
                        <a:srgbClr val="5D5D5D"/>
                      </a:solidFill>
                      <a:prstDash val="solid"/>
                      <a:round/>
                      <a:headEnd type="none" w="med" len="med"/>
                      <a:tailEnd type="none" w="med" len="med"/>
                    </a:lnB>
                    <a:solidFill>
                      <a:srgbClr val="BBBBBB"/>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201474555"/>
                  </a:ext>
                </a:extLst>
              </a:tr>
              <a:tr h="713342">
                <a:tc gridSpan="3">
                  <a:txBody>
                    <a:bodyPr/>
                    <a:lstStyle/>
                    <a:p>
                      <a:pPr marL="25400" marR="25400" indent="0" algn="ctr" fontAlgn="base" latinLnBrk="0">
                        <a:lnSpc>
                          <a:spcPct val="130000"/>
                        </a:lnSpc>
                        <a:spcBef>
                          <a:spcPts val="0"/>
                        </a:spcBef>
                        <a:spcAft>
                          <a:spcPts val="0"/>
                        </a:spcAft>
                      </a:pPr>
                      <a:r>
                        <a:rPr lang="ko-KR" altLang="en-US" sz="1100" kern="0" spc="-160" dirty="0">
                          <a:solidFill>
                            <a:srgbClr val="000000"/>
                          </a:solidFill>
                          <a:effectLst/>
                          <a:latin typeface="돋움" panose="020B0600000101010101" pitchFamily="50" charset="-127"/>
                          <a:ea typeface="돋움" panose="020B0600000101010101" pitchFamily="50" charset="-127"/>
                        </a:rPr>
                        <a:t>「건축물관리법」</a:t>
                      </a:r>
                      <a:endParaRPr lang="ko-KR" altLang="en-US" sz="1100" kern="0" spc="0" dirty="0">
                        <a:solidFill>
                          <a:srgbClr val="000000"/>
                        </a:solidFill>
                        <a:effectLst/>
                        <a:latin typeface="한양신명조"/>
                      </a:endParaRPr>
                    </a:p>
                    <a:p>
                      <a:pPr marL="25400" marR="25400" indent="0" algn="ctr" fontAlgn="base" latinLnBrk="0">
                        <a:lnSpc>
                          <a:spcPct val="130000"/>
                        </a:lnSpc>
                        <a:spcBef>
                          <a:spcPts val="0"/>
                        </a:spcBef>
                        <a:spcAft>
                          <a:spcPts val="0"/>
                        </a:spcAft>
                      </a:pPr>
                      <a:r>
                        <a:rPr lang="ko-KR" altLang="en-US" sz="1100" kern="0" spc="-100" dirty="0">
                          <a:solidFill>
                            <a:srgbClr val="000000"/>
                          </a:solidFill>
                          <a:effectLst/>
                          <a:latin typeface="돋움" panose="020B0600000101010101" pitchFamily="50" charset="-127"/>
                          <a:ea typeface="돋움" panose="020B0600000101010101" pitchFamily="50" charset="-127"/>
                        </a:rPr>
                        <a:t>제</a:t>
                      </a:r>
                      <a:r>
                        <a:rPr lang="en-US" altLang="ko-KR" sz="1100" kern="0" spc="-100" dirty="0">
                          <a:solidFill>
                            <a:srgbClr val="000000"/>
                          </a:solidFill>
                          <a:effectLst/>
                          <a:latin typeface="돋움" panose="020B0600000101010101" pitchFamily="50" charset="-127"/>
                          <a:ea typeface="돋움" panose="020B0600000101010101" pitchFamily="50" charset="-127"/>
                        </a:rPr>
                        <a:t>30</a:t>
                      </a:r>
                      <a:r>
                        <a:rPr lang="ko-KR" altLang="en-US" sz="1100" kern="0" spc="-100" dirty="0">
                          <a:solidFill>
                            <a:srgbClr val="000000"/>
                          </a:solidFill>
                          <a:effectLst/>
                          <a:latin typeface="돋움" panose="020B0600000101010101" pitchFamily="50" charset="-127"/>
                          <a:ea typeface="돋움" panose="020B0600000101010101" pitchFamily="50" charset="-127"/>
                        </a:rPr>
                        <a:t>조제</a:t>
                      </a:r>
                      <a:r>
                        <a:rPr lang="en-US" altLang="ko-KR" sz="1100" kern="0" spc="-100" dirty="0">
                          <a:solidFill>
                            <a:srgbClr val="000000"/>
                          </a:solidFill>
                          <a:effectLst/>
                          <a:latin typeface="돋움" panose="020B0600000101010101" pitchFamily="50" charset="-127"/>
                          <a:ea typeface="돋움" panose="020B0600000101010101" pitchFamily="50" charset="-127"/>
                        </a:rPr>
                        <a:t>4</a:t>
                      </a:r>
                      <a:r>
                        <a:rPr lang="ko-KR" altLang="en-US" sz="1100" kern="0" spc="-100" dirty="0">
                          <a:solidFill>
                            <a:srgbClr val="000000"/>
                          </a:solidFill>
                          <a:effectLst/>
                          <a:latin typeface="돋움" panose="020B0600000101010101" pitchFamily="50" charset="-127"/>
                          <a:ea typeface="돋움" panose="020B0600000101010101" pitchFamily="50" charset="-127"/>
                        </a:rPr>
                        <a:t>항</a:t>
                      </a:r>
                      <a:endParaRPr lang="ko-KR" altLang="en-US" sz="1100" kern="0" spc="0" dirty="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5400" marR="25400" indent="0" algn="l" fontAlgn="base" latinLnBrk="1">
                        <a:lnSpc>
                          <a:spcPct val="15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건축물 </a:t>
                      </a:r>
                      <a:r>
                        <a:rPr lang="ko-KR" altLang="en-US" sz="1100" kern="0" spc="-70" dirty="0" err="1">
                          <a:solidFill>
                            <a:srgbClr val="000000"/>
                          </a:solidFill>
                          <a:effectLst/>
                          <a:latin typeface="돋움" panose="020B0600000101010101" pitchFamily="50" charset="-127"/>
                          <a:ea typeface="돋움" panose="020B0600000101010101" pitchFamily="50" charset="-127"/>
                        </a:rPr>
                        <a:t>해체허가를</a:t>
                      </a:r>
                      <a:r>
                        <a:rPr lang="ko-KR" altLang="en-US" sz="1100" kern="0" spc="-70" dirty="0">
                          <a:solidFill>
                            <a:srgbClr val="000000"/>
                          </a:solidFill>
                          <a:effectLst/>
                          <a:latin typeface="돋움" panose="020B0600000101010101" pitchFamily="50" charset="-127"/>
                          <a:ea typeface="돋움" panose="020B0600000101010101" pitchFamily="50" charset="-127"/>
                        </a:rPr>
                        <a:t> 받으려는 자가 허가권자에게 제출하는 해체계획서는 건축사사무소개설신고를 한 자 또는 기술사사무소를 </a:t>
                      </a:r>
                      <a:r>
                        <a:rPr lang="ko-KR" altLang="en-US" sz="1100" kern="0" spc="-70" dirty="0" err="1">
                          <a:solidFill>
                            <a:srgbClr val="000000"/>
                          </a:solidFill>
                          <a:effectLst/>
                          <a:latin typeface="돋움" panose="020B0600000101010101" pitchFamily="50" charset="-127"/>
                          <a:ea typeface="돋움" panose="020B0600000101010101" pitchFamily="50" charset="-127"/>
                        </a:rPr>
                        <a:t>개설등록한</a:t>
                      </a:r>
                      <a:r>
                        <a:rPr lang="ko-KR" altLang="en-US" sz="1100" kern="0" spc="-70" dirty="0">
                          <a:solidFill>
                            <a:srgbClr val="000000"/>
                          </a:solidFill>
                          <a:effectLst/>
                          <a:latin typeface="돋움" panose="020B0600000101010101" pitchFamily="50" charset="-127"/>
                          <a:ea typeface="돋움" panose="020B0600000101010101" pitchFamily="50" charset="-127"/>
                        </a:rPr>
                        <a:t> 자</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건축구조</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건축시공</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err="1">
                          <a:solidFill>
                            <a:srgbClr val="000000"/>
                          </a:solidFill>
                          <a:effectLst/>
                          <a:latin typeface="돋움" panose="020B0600000101010101" pitchFamily="50" charset="-127"/>
                          <a:ea typeface="돋움" panose="020B0600000101010101" pitchFamily="50" charset="-127"/>
                        </a:rPr>
                        <a:t>건설안전</a:t>
                      </a:r>
                      <a:r>
                        <a:rPr lang="ko-KR" altLang="en-US" sz="1100" kern="0" spc="-70" dirty="0">
                          <a:solidFill>
                            <a:srgbClr val="000000"/>
                          </a:solidFill>
                          <a:effectLst/>
                          <a:latin typeface="돋움" panose="020B0600000101010101" pitchFamily="50" charset="-127"/>
                          <a:ea typeface="돋움" panose="020B0600000101010101" pitchFamily="50" charset="-127"/>
                        </a:rPr>
                        <a:t> 직무범위에 한정한다</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가 이 법과 이 법에 따른 명령이나 처분</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그 밖의 관계 법령을 준수하여 작성하고 서명날인하여야 한다</a:t>
                      </a:r>
                      <a:r>
                        <a:rPr lang="en-US" altLang="ko-KR" sz="1100" kern="0" spc="-70" dirty="0">
                          <a:solidFill>
                            <a:srgbClr val="000000"/>
                          </a:solidFill>
                          <a:effectLst/>
                          <a:latin typeface="돋움" panose="020B0600000101010101" pitchFamily="50" charset="-127"/>
                          <a:ea typeface="돋움" panose="020B0600000101010101" pitchFamily="50" charset="-127"/>
                        </a:rPr>
                        <a:t>. </a:t>
                      </a:r>
                      <a:endParaRPr lang="ko-KR" altLang="en-US" sz="1100" kern="0" spc="-70" dirty="0">
                        <a:solidFill>
                          <a:srgbClr val="000000"/>
                        </a:solidFill>
                        <a:effectLst/>
                        <a:latin typeface="한양신명조"/>
                        <a:ea typeface="돋움" panose="020B0600000101010101" pitchFamily="50" charset="-127"/>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804919621"/>
                  </a:ext>
                </a:extLst>
              </a:tr>
              <a:tr h="713342">
                <a:tc gridSpan="3">
                  <a:txBody>
                    <a:bodyPr/>
                    <a:lstStyle/>
                    <a:p>
                      <a:pPr marL="25400" marR="25400" indent="0" algn="ctr" fontAlgn="base" latinLnBrk="0">
                        <a:lnSpc>
                          <a:spcPct val="130000"/>
                        </a:lnSpc>
                        <a:spcBef>
                          <a:spcPts val="0"/>
                        </a:spcBef>
                        <a:spcAft>
                          <a:spcPts val="0"/>
                        </a:spcAft>
                      </a:pPr>
                      <a:r>
                        <a:rPr lang="ko-KR" altLang="en-US" sz="1100" kern="0" spc="-160">
                          <a:solidFill>
                            <a:srgbClr val="000000"/>
                          </a:solidFill>
                          <a:effectLst/>
                          <a:latin typeface="돋움" panose="020B0600000101010101" pitchFamily="50" charset="-127"/>
                          <a:ea typeface="돋움" panose="020B0600000101010101" pitchFamily="50" charset="-127"/>
                        </a:rPr>
                        <a:t>「건축물관리법」</a:t>
                      </a:r>
                      <a:endParaRPr lang="ko-KR" altLang="en-US" sz="1100" kern="0" spc="0">
                        <a:solidFill>
                          <a:srgbClr val="000000"/>
                        </a:solidFill>
                        <a:effectLst/>
                        <a:latin typeface="한양신명조"/>
                      </a:endParaRPr>
                    </a:p>
                    <a:p>
                      <a:pPr marL="25400" marR="25400" indent="0" algn="ctr" fontAlgn="base" latinLnBrk="0">
                        <a:lnSpc>
                          <a:spcPct val="130000"/>
                        </a:lnSpc>
                        <a:spcBef>
                          <a:spcPts val="0"/>
                        </a:spcBef>
                        <a:spcAft>
                          <a:spcPts val="0"/>
                        </a:spcAft>
                      </a:pPr>
                      <a:r>
                        <a:rPr lang="ko-KR" altLang="en-US" sz="1100" kern="0" spc="-100">
                          <a:solidFill>
                            <a:srgbClr val="000000"/>
                          </a:solidFill>
                          <a:effectLst/>
                          <a:latin typeface="돋움" panose="020B0600000101010101" pitchFamily="50" charset="-127"/>
                          <a:ea typeface="돋움" panose="020B0600000101010101" pitchFamily="50" charset="-127"/>
                        </a:rPr>
                        <a:t>제</a:t>
                      </a:r>
                      <a:r>
                        <a:rPr lang="en-US" altLang="ko-KR" sz="1100" kern="0" spc="-100">
                          <a:solidFill>
                            <a:srgbClr val="000000"/>
                          </a:solidFill>
                          <a:effectLst/>
                          <a:latin typeface="돋움" panose="020B0600000101010101" pitchFamily="50" charset="-127"/>
                          <a:ea typeface="돋움" panose="020B0600000101010101" pitchFamily="50" charset="-127"/>
                        </a:rPr>
                        <a:t>30</a:t>
                      </a:r>
                      <a:r>
                        <a:rPr lang="ko-KR" altLang="en-US" sz="1100" kern="0" spc="-100">
                          <a:solidFill>
                            <a:srgbClr val="000000"/>
                          </a:solidFill>
                          <a:effectLst/>
                          <a:latin typeface="돋움" panose="020B0600000101010101" pitchFamily="50" charset="-127"/>
                          <a:ea typeface="돋움" panose="020B0600000101010101" pitchFamily="50" charset="-127"/>
                        </a:rPr>
                        <a:t>조제</a:t>
                      </a:r>
                      <a:r>
                        <a:rPr lang="en-US" altLang="ko-KR" sz="1100" kern="0" spc="-100">
                          <a:solidFill>
                            <a:srgbClr val="000000"/>
                          </a:solidFill>
                          <a:effectLst/>
                          <a:latin typeface="돋움" panose="020B0600000101010101" pitchFamily="50" charset="-127"/>
                          <a:ea typeface="돋움" panose="020B0600000101010101" pitchFamily="50" charset="-127"/>
                        </a:rPr>
                        <a:t>5</a:t>
                      </a:r>
                      <a:r>
                        <a:rPr lang="ko-KR" altLang="en-US" sz="1100" kern="0" spc="-100">
                          <a:solidFill>
                            <a:srgbClr val="000000"/>
                          </a:solidFill>
                          <a:effectLst/>
                          <a:latin typeface="돋움" panose="020B0600000101010101" pitchFamily="50" charset="-127"/>
                          <a:ea typeface="돋움" panose="020B0600000101010101" pitchFamily="50" charset="-127"/>
                        </a:rPr>
                        <a:t>항</a:t>
                      </a:r>
                      <a:endParaRPr lang="ko-KR" altLang="en-US" sz="11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2385"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5400" marR="25400" indent="0" algn="l" fontAlgn="base" latinLnBrk="1">
                        <a:lnSpc>
                          <a:spcPct val="15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건축물 </a:t>
                      </a:r>
                      <a:r>
                        <a:rPr lang="ko-KR" altLang="en-US" sz="1100" kern="0" spc="-70" dirty="0" err="1">
                          <a:solidFill>
                            <a:srgbClr val="000000"/>
                          </a:solidFill>
                          <a:effectLst/>
                          <a:latin typeface="돋움" panose="020B0600000101010101" pitchFamily="50" charset="-127"/>
                          <a:ea typeface="돋움" panose="020B0600000101010101" pitchFamily="50" charset="-127"/>
                        </a:rPr>
                        <a:t>해체신고를</a:t>
                      </a:r>
                      <a:r>
                        <a:rPr lang="ko-KR" altLang="en-US" sz="1100" kern="0" spc="-70" dirty="0">
                          <a:solidFill>
                            <a:srgbClr val="000000"/>
                          </a:solidFill>
                          <a:effectLst/>
                          <a:latin typeface="돋움" panose="020B0600000101010101" pitchFamily="50" charset="-127"/>
                          <a:ea typeface="돋움" panose="020B0600000101010101" pitchFamily="50" charset="-127"/>
                        </a:rPr>
                        <a:t> 하려는 자가 허가권자에게 제출하는 해체계획서는 건축사사무소개설신고를 한 자 또는 기술사사무소를 </a:t>
                      </a:r>
                      <a:r>
                        <a:rPr lang="ko-KR" altLang="en-US" sz="1100" kern="0" spc="-70" dirty="0" err="1">
                          <a:solidFill>
                            <a:srgbClr val="000000"/>
                          </a:solidFill>
                          <a:effectLst/>
                          <a:latin typeface="돋움" panose="020B0600000101010101" pitchFamily="50" charset="-127"/>
                          <a:ea typeface="돋움" panose="020B0600000101010101" pitchFamily="50" charset="-127"/>
                        </a:rPr>
                        <a:t>개설등록한</a:t>
                      </a:r>
                      <a:r>
                        <a:rPr lang="ko-KR" altLang="en-US" sz="1100" kern="0" spc="-70" dirty="0">
                          <a:solidFill>
                            <a:srgbClr val="000000"/>
                          </a:solidFill>
                          <a:effectLst/>
                          <a:latin typeface="돋움" panose="020B0600000101010101" pitchFamily="50" charset="-127"/>
                          <a:ea typeface="돋움" panose="020B0600000101010101" pitchFamily="50" charset="-127"/>
                        </a:rPr>
                        <a:t> 자</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건축구조</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건축시공</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err="1">
                          <a:solidFill>
                            <a:srgbClr val="000000"/>
                          </a:solidFill>
                          <a:effectLst/>
                          <a:latin typeface="돋움" panose="020B0600000101010101" pitchFamily="50" charset="-127"/>
                          <a:ea typeface="돋움" panose="020B0600000101010101" pitchFamily="50" charset="-127"/>
                        </a:rPr>
                        <a:t>건설안전</a:t>
                      </a:r>
                      <a:r>
                        <a:rPr lang="ko-KR" altLang="en-US" sz="1100" kern="0" spc="-70" dirty="0">
                          <a:solidFill>
                            <a:srgbClr val="000000"/>
                          </a:solidFill>
                          <a:effectLst/>
                          <a:latin typeface="돋움" panose="020B0600000101010101" pitchFamily="50" charset="-127"/>
                          <a:ea typeface="돋움" panose="020B0600000101010101" pitchFamily="50" charset="-127"/>
                        </a:rPr>
                        <a:t> 직무범위에 한정한다</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가 이 법과 이 법에 따른 명령이나 처분</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그 밖의 관계 법령을 준수하여 검토하고 서명날인하여야 한다</a:t>
                      </a:r>
                      <a:r>
                        <a:rPr lang="en-US" altLang="ko-KR" sz="1100" kern="0" spc="-70" dirty="0">
                          <a:solidFill>
                            <a:srgbClr val="000000"/>
                          </a:solidFill>
                          <a:effectLst/>
                          <a:latin typeface="돋움" panose="020B0600000101010101" pitchFamily="50" charset="-127"/>
                          <a:ea typeface="돋움" panose="020B0600000101010101" pitchFamily="50" charset="-127"/>
                        </a:rPr>
                        <a:t>. </a:t>
                      </a:r>
                      <a:endParaRPr lang="ko-KR" altLang="en-US" sz="1100" kern="0" spc="-70" dirty="0">
                        <a:solidFill>
                          <a:srgbClr val="000000"/>
                        </a:solidFill>
                        <a:effectLst/>
                        <a:latin typeface="한양신명조"/>
                        <a:ea typeface="돋움" panose="020B0600000101010101" pitchFamily="50" charset="-127"/>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2385"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885352788"/>
                  </a:ext>
                </a:extLst>
              </a:tr>
              <a:tr h="227002">
                <a:tc gridSpan="9">
                  <a:txBody>
                    <a:bodyPr/>
                    <a:lstStyle/>
                    <a:p>
                      <a:pPr marL="25400" marR="25400" indent="0" algn="ctr" fontAlgn="base" latinLnBrk="0">
                        <a:lnSpc>
                          <a:spcPct val="12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유의사항</a:t>
                      </a:r>
                      <a:endParaRPr lang="ko-KR" altLang="en-US" sz="1100" kern="0" spc="0" dirty="0">
                        <a:solidFill>
                          <a:srgbClr val="000000"/>
                        </a:solidFill>
                        <a:effectLst/>
                        <a:latin typeface="한양신명조"/>
                      </a:endParaRPr>
                    </a:p>
                  </a:txBody>
                  <a:tcPr marL="24803" marR="24803" marT="24803" marB="12445" anchor="ctr">
                    <a:lnL>
                      <a:noFill/>
                    </a:lnL>
                    <a:lnR>
                      <a:noFill/>
                    </a:lnR>
                    <a:lnT w="32385"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solidFill>
                      <a:srgbClr val="BBBBBB"/>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01396162"/>
                  </a:ext>
                </a:extLst>
              </a:tr>
              <a:tr h="1017334">
                <a:tc gridSpan="3">
                  <a:txBody>
                    <a:bodyPr/>
                    <a:lstStyle/>
                    <a:p>
                      <a:pPr marL="25400" marR="25400" indent="0" algn="ctr" fontAlgn="base" latinLnBrk="0">
                        <a:lnSpc>
                          <a:spcPct val="130000"/>
                        </a:lnSpc>
                        <a:spcBef>
                          <a:spcPts val="0"/>
                        </a:spcBef>
                        <a:spcAft>
                          <a:spcPts val="0"/>
                        </a:spcAft>
                      </a:pPr>
                      <a:r>
                        <a:rPr lang="ko-KR" altLang="en-US" sz="1100" kern="0" spc="-290">
                          <a:solidFill>
                            <a:srgbClr val="000000"/>
                          </a:solidFill>
                          <a:effectLst/>
                          <a:latin typeface="돋움" panose="020B0600000101010101" pitchFamily="50" charset="-127"/>
                          <a:ea typeface="돋움" panose="020B0600000101010101" pitchFamily="50" charset="-127"/>
                        </a:rPr>
                        <a:t>「건축물관리법」</a:t>
                      </a:r>
                      <a:r>
                        <a:rPr lang="ko-KR" altLang="en-US" sz="1100" kern="0" spc="-70">
                          <a:solidFill>
                            <a:srgbClr val="000000"/>
                          </a:solidFill>
                          <a:effectLst/>
                          <a:latin typeface="한양신명조"/>
                          <a:ea typeface="돋움" panose="020B0600000101010101" pitchFamily="50" charset="-127"/>
                        </a:rPr>
                        <a:t> </a:t>
                      </a:r>
                      <a:r>
                        <a:rPr lang="ko-KR" altLang="en-US" sz="1100" kern="0" spc="-130">
                          <a:solidFill>
                            <a:srgbClr val="000000"/>
                          </a:solidFill>
                          <a:effectLst/>
                          <a:latin typeface="돋움" panose="020B0600000101010101" pitchFamily="50" charset="-127"/>
                          <a:ea typeface="돋움" panose="020B0600000101010101" pitchFamily="50" charset="-127"/>
                        </a:rPr>
                        <a:t>제</a:t>
                      </a:r>
                      <a:r>
                        <a:rPr lang="en-US" altLang="ko-KR" sz="1100" kern="0" spc="-130">
                          <a:solidFill>
                            <a:srgbClr val="000000"/>
                          </a:solidFill>
                          <a:effectLst/>
                          <a:latin typeface="돋움" panose="020B0600000101010101" pitchFamily="50" charset="-127"/>
                          <a:ea typeface="돋움" panose="020B0600000101010101" pitchFamily="50" charset="-127"/>
                        </a:rPr>
                        <a:t>51</a:t>
                      </a:r>
                      <a:r>
                        <a:rPr lang="ko-KR" altLang="en-US" sz="1100" kern="0" spc="-130">
                          <a:solidFill>
                            <a:srgbClr val="000000"/>
                          </a:solidFill>
                          <a:effectLst/>
                          <a:latin typeface="돋움" panose="020B0600000101010101" pitchFamily="50" charset="-127"/>
                          <a:ea typeface="돋움" panose="020B0600000101010101" pitchFamily="50" charset="-127"/>
                        </a:rPr>
                        <a:t>조제</a:t>
                      </a:r>
                      <a:r>
                        <a:rPr lang="en-US" altLang="ko-KR" sz="1100" kern="0" spc="-130">
                          <a:solidFill>
                            <a:srgbClr val="000000"/>
                          </a:solidFill>
                          <a:effectLst/>
                          <a:latin typeface="돋움" panose="020B0600000101010101" pitchFamily="50" charset="-127"/>
                          <a:ea typeface="돋움" panose="020B0600000101010101" pitchFamily="50" charset="-127"/>
                        </a:rPr>
                        <a:t>1</a:t>
                      </a:r>
                      <a:r>
                        <a:rPr lang="ko-KR" altLang="en-US" sz="1100" kern="0" spc="-130">
                          <a:solidFill>
                            <a:srgbClr val="000000"/>
                          </a:solidFill>
                          <a:effectLst/>
                          <a:latin typeface="돋움" panose="020B0600000101010101" pitchFamily="50" charset="-127"/>
                          <a:ea typeface="돋움" panose="020B0600000101010101" pitchFamily="50" charset="-127"/>
                        </a:rPr>
                        <a:t>항</a:t>
                      </a:r>
                      <a:r>
                        <a:rPr lang="ko-KR" altLang="en-US" sz="1100" kern="0" spc="-90">
                          <a:solidFill>
                            <a:srgbClr val="000000"/>
                          </a:solidFill>
                          <a:effectLst/>
                          <a:latin typeface="돋움" panose="020B0600000101010101" pitchFamily="50" charset="-127"/>
                          <a:ea typeface="돋움" panose="020B0600000101010101" pitchFamily="50" charset="-127"/>
                        </a:rPr>
                        <a:t>제</a:t>
                      </a:r>
                      <a:r>
                        <a:rPr lang="en-US" altLang="ko-KR" sz="1100" kern="0" spc="-90">
                          <a:solidFill>
                            <a:srgbClr val="000000"/>
                          </a:solidFill>
                          <a:effectLst/>
                          <a:latin typeface="돋움" panose="020B0600000101010101" pitchFamily="50" charset="-127"/>
                          <a:ea typeface="돋움" panose="020B0600000101010101" pitchFamily="50" charset="-127"/>
                        </a:rPr>
                        <a:t>11</a:t>
                      </a:r>
                      <a:r>
                        <a:rPr lang="ko-KR" altLang="en-US" sz="1100" kern="0" spc="-90">
                          <a:solidFill>
                            <a:srgbClr val="000000"/>
                          </a:solidFill>
                          <a:effectLst/>
                          <a:latin typeface="돋움" panose="020B0600000101010101" pitchFamily="50" charset="-127"/>
                          <a:ea typeface="돋움" panose="020B0600000101010101" pitchFamily="50" charset="-127"/>
                        </a:rPr>
                        <a:t>호ㆍ제</a:t>
                      </a:r>
                      <a:r>
                        <a:rPr lang="en-US" altLang="ko-KR" sz="1100" kern="0" spc="-70">
                          <a:solidFill>
                            <a:srgbClr val="000000"/>
                          </a:solidFill>
                          <a:effectLst/>
                          <a:latin typeface="돋움" panose="020B0600000101010101" pitchFamily="50" charset="-127"/>
                          <a:ea typeface="돋움" panose="020B0600000101010101" pitchFamily="50" charset="-127"/>
                        </a:rPr>
                        <a:t>12</a:t>
                      </a:r>
                      <a:r>
                        <a:rPr lang="ko-KR" altLang="en-US" sz="1100" kern="0" spc="-70">
                          <a:solidFill>
                            <a:srgbClr val="000000"/>
                          </a:solidFill>
                          <a:effectLst/>
                          <a:latin typeface="돋움" panose="020B0600000101010101" pitchFamily="50" charset="-127"/>
                          <a:ea typeface="돋움" panose="020B0600000101010101" pitchFamily="50" charset="-127"/>
                        </a:rPr>
                        <a:t>호</a:t>
                      </a:r>
                      <a:r>
                        <a:rPr lang="en-US" altLang="ko-KR" sz="1100" kern="0" spc="-70">
                          <a:solidFill>
                            <a:srgbClr val="000000"/>
                          </a:solidFill>
                          <a:effectLst/>
                          <a:latin typeface="돋움" panose="020B0600000101010101" pitchFamily="50" charset="-127"/>
                          <a:ea typeface="돋움" panose="020B0600000101010101" pitchFamily="50" charset="-127"/>
                        </a:rPr>
                        <a:t>, </a:t>
                      </a:r>
                      <a:r>
                        <a:rPr lang="ko-KR" altLang="en-US" sz="1100" kern="0" spc="-210">
                          <a:solidFill>
                            <a:srgbClr val="000000"/>
                          </a:solidFill>
                          <a:effectLst/>
                          <a:latin typeface="돋움" panose="020B0600000101010101" pitchFamily="50" charset="-127"/>
                          <a:ea typeface="돋움" panose="020B0600000101010101" pitchFamily="50" charset="-127"/>
                        </a:rPr>
                        <a:t>제</a:t>
                      </a:r>
                      <a:r>
                        <a:rPr lang="en-US" altLang="ko-KR" sz="1100" kern="0" spc="-210">
                          <a:solidFill>
                            <a:srgbClr val="000000"/>
                          </a:solidFill>
                          <a:effectLst/>
                          <a:latin typeface="돋움" panose="020B0600000101010101" pitchFamily="50" charset="-127"/>
                          <a:ea typeface="돋움" panose="020B0600000101010101" pitchFamily="50" charset="-127"/>
                        </a:rPr>
                        <a:t>51</a:t>
                      </a:r>
                      <a:r>
                        <a:rPr lang="ko-KR" altLang="en-US" sz="1100" kern="0" spc="-210">
                          <a:solidFill>
                            <a:srgbClr val="000000"/>
                          </a:solidFill>
                          <a:effectLst/>
                          <a:latin typeface="돋움" panose="020B0600000101010101" pitchFamily="50" charset="-127"/>
                          <a:ea typeface="돋움" panose="020B0600000101010101" pitchFamily="50" charset="-127"/>
                        </a:rPr>
                        <a:t>조의</a:t>
                      </a:r>
                      <a:r>
                        <a:rPr lang="en-US" altLang="ko-KR" sz="1100" kern="0" spc="-210">
                          <a:solidFill>
                            <a:srgbClr val="000000"/>
                          </a:solidFill>
                          <a:effectLst/>
                          <a:latin typeface="돋움" panose="020B0600000101010101" pitchFamily="50" charset="-127"/>
                          <a:ea typeface="돋움" panose="020B0600000101010101" pitchFamily="50" charset="-127"/>
                        </a:rPr>
                        <a:t>2</a:t>
                      </a:r>
                      <a:r>
                        <a:rPr lang="ko-KR" altLang="en-US" sz="1100" kern="0" spc="-210">
                          <a:solidFill>
                            <a:srgbClr val="000000"/>
                          </a:solidFill>
                          <a:effectLst/>
                          <a:latin typeface="돋움" panose="020B0600000101010101" pitchFamily="50" charset="-127"/>
                          <a:ea typeface="돋움" panose="020B0600000101010101" pitchFamily="50" charset="-127"/>
                        </a:rPr>
                        <a:t>제</a:t>
                      </a:r>
                      <a:r>
                        <a:rPr lang="en-US" altLang="ko-KR" sz="1100" kern="0" spc="-210">
                          <a:solidFill>
                            <a:srgbClr val="000000"/>
                          </a:solidFill>
                          <a:effectLst/>
                          <a:latin typeface="돋움" panose="020B0600000101010101" pitchFamily="50" charset="-127"/>
                          <a:ea typeface="돋움" panose="020B0600000101010101" pitchFamily="50" charset="-127"/>
                        </a:rPr>
                        <a:t>2</a:t>
                      </a:r>
                      <a:r>
                        <a:rPr lang="ko-KR" altLang="en-US" sz="1100" kern="0" spc="-210">
                          <a:solidFill>
                            <a:srgbClr val="000000"/>
                          </a:solidFill>
                          <a:effectLst/>
                          <a:latin typeface="돋움" panose="020B0600000101010101" pitchFamily="50" charset="-127"/>
                          <a:ea typeface="돋움" panose="020B0600000101010101" pitchFamily="50" charset="-127"/>
                        </a:rPr>
                        <a:t>호</a:t>
                      </a:r>
                      <a:r>
                        <a:rPr lang="en-US" altLang="ko-KR" sz="1100" kern="0" spc="-230">
                          <a:solidFill>
                            <a:srgbClr val="000000"/>
                          </a:solidFill>
                          <a:effectLst/>
                          <a:latin typeface="돋움" panose="020B0600000101010101" pitchFamily="50" charset="-127"/>
                          <a:ea typeface="돋움" panose="020B0600000101010101" pitchFamily="50" charset="-127"/>
                        </a:rPr>
                        <a:t>, </a:t>
                      </a:r>
                      <a:r>
                        <a:rPr lang="ko-KR" altLang="en-US" sz="1100" kern="0" spc="-230">
                          <a:solidFill>
                            <a:srgbClr val="000000"/>
                          </a:solidFill>
                          <a:effectLst/>
                          <a:latin typeface="돋움" panose="020B0600000101010101" pitchFamily="50" charset="-127"/>
                          <a:ea typeface="돋움" panose="020B0600000101010101" pitchFamily="50" charset="-127"/>
                        </a:rPr>
                        <a:t>제</a:t>
                      </a:r>
                      <a:r>
                        <a:rPr lang="en-US" altLang="ko-KR" sz="1100" kern="0" spc="-230">
                          <a:solidFill>
                            <a:srgbClr val="000000"/>
                          </a:solidFill>
                          <a:effectLst/>
                          <a:latin typeface="돋움" panose="020B0600000101010101" pitchFamily="50" charset="-127"/>
                          <a:ea typeface="돋움" panose="020B0600000101010101" pitchFamily="50" charset="-127"/>
                        </a:rPr>
                        <a:t>52</a:t>
                      </a:r>
                      <a:r>
                        <a:rPr lang="ko-KR" altLang="en-US" sz="1100" kern="0" spc="-230">
                          <a:solidFill>
                            <a:srgbClr val="000000"/>
                          </a:solidFill>
                          <a:effectLst/>
                          <a:latin typeface="돋움" panose="020B0600000101010101" pitchFamily="50" charset="-127"/>
                          <a:ea typeface="돋움" panose="020B0600000101010101" pitchFamily="50" charset="-127"/>
                        </a:rPr>
                        <a:t>조제</a:t>
                      </a:r>
                      <a:r>
                        <a:rPr lang="en-US" altLang="ko-KR" sz="1100" kern="0" spc="-230">
                          <a:solidFill>
                            <a:srgbClr val="000000"/>
                          </a:solidFill>
                          <a:effectLst/>
                          <a:latin typeface="돋움" panose="020B0600000101010101" pitchFamily="50" charset="-127"/>
                          <a:ea typeface="돋움" panose="020B0600000101010101" pitchFamily="50" charset="-127"/>
                        </a:rPr>
                        <a:t>8</a:t>
                      </a:r>
                      <a:r>
                        <a:rPr lang="ko-KR" altLang="en-US" sz="1100" kern="0" spc="-230">
                          <a:solidFill>
                            <a:srgbClr val="000000"/>
                          </a:solidFill>
                          <a:effectLst/>
                          <a:latin typeface="돋움" panose="020B0600000101010101" pitchFamily="50" charset="-127"/>
                          <a:ea typeface="돋움" panose="020B0600000101010101" pitchFamily="50" charset="-127"/>
                        </a:rPr>
                        <a:t>호</a:t>
                      </a:r>
                      <a:endParaRPr lang="ko-KR" altLang="en-US" sz="11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97180" marR="25400" indent="-135890" algn="l" fontAlgn="base" latinLnBrk="1">
                        <a:lnSpc>
                          <a:spcPct val="150000"/>
                        </a:lnSpc>
                        <a:spcBef>
                          <a:spcPts val="0"/>
                        </a:spcBef>
                        <a:spcAft>
                          <a:spcPts val="200"/>
                        </a:spcAft>
                      </a:pPr>
                      <a:r>
                        <a:rPr lang="en-US" altLang="ko-KR" sz="1100" kern="0" spc="-70" dirty="0">
                          <a:solidFill>
                            <a:srgbClr val="000000"/>
                          </a:solidFill>
                          <a:effectLst/>
                          <a:latin typeface="돋움" panose="020B0600000101010101" pitchFamily="50" charset="-127"/>
                          <a:ea typeface="돋움" panose="020B0600000101010101" pitchFamily="50" charset="-127"/>
                        </a:rPr>
                        <a:t>1. </a:t>
                      </a:r>
                      <a:r>
                        <a:rPr lang="ko-KR" altLang="en-US" sz="1100" kern="0" spc="-70" dirty="0">
                          <a:solidFill>
                            <a:srgbClr val="000000"/>
                          </a:solidFill>
                          <a:effectLst/>
                          <a:latin typeface="돋움" panose="020B0600000101010101" pitchFamily="50" charset="-127"/>
                          <a:ea typeface="돋움" panose="020B0600000101010101" pitchFamily="50" charset="-127"/>
                        </a:rPr>
                        <a:t>해체계획서를 부실하게 작성하거나 이 법 또는 관계 법령을 위반하여 작성한 경우 </a:t>
                      </a:r>
                      <a:r>
                        <a:rPr lang="en-US" altLang="ko-KR" sz="1100" kern="0" spc="-70" dirty="0">
                          <a:solidFill>
                            <a:srgbClr val="000000"/>
                          </a:solidFill>
                          <a:effectLst/>
                          <a:latin typeface="돋움" panose="020B0600000101010101" pitchFamily="50" charset="-127"/>
                          <a:ea typeface="돋움" panose="020B0600000101010101" pitchFamily="50" charset="-127"/>
                        </a:rPr>
                        <a:t>2</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a:t>
                      </a:r>
                      <a:r>
                        <a:rPr lang="ko-KR" altLang="en-US" sz="1100" kern="0" spc="-80" dirty="0">
                          <a:solidFill>
                            <a:srgbClr val="000000"/>
                          </a:solidFill>
                          <a:effectLst/>
                          <a:latin typeface="돋움" panose="020B0600000101010101" pitchFamily="50" charset="-127"/>
                          <a:ea typeface="돋움" panose="020B0600000101010101" pitchFamily="50" charset="-127"/>
                        </a:rPr>
                        <a:t>또는 </a:t>
                      </a:r>
                      <a:r>
                        <a:rPr lang="en-US" altLang="ko-KR" sz="1100" kern="0" spc="-80" dirty="0">
                          <a:solidFill>
                            <a:srgbClr val="000000"/>
                          </a:solidFill>
                          <a:effectLst/>
                          <a:latin typeface="돋움" panose="020B0600000101010101" pitchFamily="50" charset="-127"/>
                          <a:ea typeface="돋움" panose="020B0600000101010101" pitchFamily="50" charset="-127"/>
                        </a:rPr>
                        <a:t>2</a:t>
                      </a:r>
                      <a:r>
                        <a:rPr lang="ko-KR" altLang="en-US" sz="1100" kern="0" spc="-80" dirty="0">
                          <a:solidFill>
                            <a:srgbClr val="000000"/>
                          </a:solidFill>
                          <a:effectLst/>
                          <a:latin typeface="돋움" panose="020B0600000101010101" pitchFamily="50" charset="-127"/>
                          <a:ea typeface="돋움" panose="020B0600000101010101" pitchFamily="50" charset="-127"/>
                        </a:rPr>
                        <a:t>천만원 이하의 벌금에 처합니다</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또한</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해당 위반사항으로 공중의 위험을 발생하게 한 자는 </a:t>
                      </a:r>
                      <a:r>
                        <a:rPr lang="en-US" altLang="ko-KR" sz="1100" kern="0" spc="-80" dirty="0">
                          <a:solidFill>
                            <a:srgbClr val="000000"/>
                          </a:solidFill>
                          <a:effectLst/>
                          <a:latin typeface="돋움" panose="020B0600000101010101" pitchFamily="50" charset="-127"/>
                          <a:ea typeface="돋움" panose="020B0600000101010101" pitchFamily="50" charset="-127"/>
                        </a:rPr>
                        <a:t>10</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또는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억원 이하의 벌금에 처합니다</a:t>
                      </a:r>
                      <a:r>
                        <a:rPr lang="en-US" altLang="ko-KR" sz="1100" kern="0" spc="-70" dirty="0">
                          <a:solidFill>
                            <a:srgbClr val="000000"/>
                          </a:solidFill>
                          <a:effectLst/>
                          <a:latin typeface="돋움" panose="020B0600000101010101" pitchFamily="50" charset="-127"/>
                          <a:ea typeface="돋움" panose="020B0600000101010101" pitchFamily="50" charset="-127"/>
                        </a:rPr>
                        <a:t>.</a:t>
                      </a:r>
                      <a:endParaRPr lang="ko-KR" altLang="en-US" sz="1100" kern="0" spc="0" dirty="0">
                        <a:solidFill>
                          <a:srgbClr val="000000"/>
                        </a:solidFill>
                        <a:effectLst/>
                        <a:latin typeface="한양신명조"/>
                      </a:endParaRPr>
                    </a:p>
                    <a:p>
                      <a:pPr marL="297180" marR="25400" indent="-135890" algn="l" fontAlgn="base" latinLnBrk="1">
                        <a:lnSpc>
                          <a:spcPct val="150000"/>
                        </a:lnSpc>
                        <a:spcBef>
                          <a:spcPts val="0"/>
                        </a:spcBef>
                        <a:spcAft>
                          <a:spcPts val="200"/>
                        </a:spcAft>
                      </a:pPr>
                      <a:r>
                        <a:rPr lang="en-US" altLang="ko-KR" sz="1100" kern="0" spc="-70" dirty="0">
                          <a:solidFill>
                            <a:srgbClr val="000000"/>
                          </a:solidFill>
                          <a:effectLst/>
                          <a:latin typeface="돋움" panose="020B0600000101010101" pitchFamily="50" charset="-127"/>
                          <a:ea typeface="돋움" panose="020B0600000101010101" pitchFamily="50" charset="-127"/>
                        </a:rPr>
                        <a:t>2. </a:t>
                      </a:r>
                      <a:r>
                        <a:rPr lang="ko-KR" altLang="en-US" sz="1100" kern="0" spc="-70" dirty="0">
                          <a:solidFill>
                            <a:srgbClr val="000000"/>
                          </a:solidFill>
                          <a:effectLst/>
                          <a:latin typeface="돋움" panose="020B0600000101010101" pitchFamily="50" charset="-127"/>
                          <a:ea typeface="돋움" panose="020B0600000101010101" pitchFamily="50" charset="-127"/>
                        </a:rPr>
                        <a:t>해체계획서를 부실하게 검토하거나 이 법 또는 관계 법령을 위반하여 검토한 경우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a:t>
                      </a:r>
                      <a:r>
                        <a:rPr lang="ko-KR" altLang="en-US" sz="1100" kern="0" spc="-80" dirty="0">
                          <a:solidFill>
                            <a:srgbClr val="000000"/>
                          </a:solidFill>
                          <a:effectLst/>
                          <a:latin typeface="돋움" panose="020B0600000101010101" pitchFamily="50" charset="-127"/>
                          <a:ea typeface="돋움" panose="020B0600000101010101" pitchFamily="50" charset="-127"/>
                        </a:rPr>
                        <a:t>또는 </a:t>
                      </a:r>
                      <a:r>
                        <a:rPr lang="en-US" altLang="ko-KR" sz="1100" kern="0" spc="-80" dirty="0">
                          <a:solidFill>
                            <a:srgbClr val="000000"/>
                          </a:solidFill>
                          <a:effectLst/>
                          <a:latin typeface="돋움" panose="020B0600000101010101" pitchFamily="50" charset="-127"/>
                          <a:ea typeface="돋움" panose="020B0600000101010101" pitchFamily="50" charset="-127"/>
                        </a:rPr>
                        <a:t>1</a:t>
                      </a:r>
                      <a:r>
                        <a:rPr lang="ko-KR" altLang="en-US" sz="1100" kern="0" spc="-80" dirty="0">
                          <a:solidFill>
                            <a:srgbClr val="000000"/>
                          </a:solidFill>
                          <a:effectLst/>
                          <a:latin typeface="돋움" panose="020B0600000101010101" pitchFamily="50" charset="-127"/>
                          <a:ea typeface="돋움" panose="020B0600000101010101" pitchFamily="50" charset="-127"/>
                        </a:rPr>
                        <a:t>천만원 이하의 벌금에 처합니다</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또한</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해당 위반사항으로 공중의 위험을 발생하게 한 자는 </a:t>
                      </a:r>
                      <a:r>
                        <a:rPr lang="en-US" altLang="ko-KR" sz="1100" kern="0" spc="-80" dirty="0">
                          <a:solidFill>
                            <a:srgbClr val="000000"/>
                          </a:solidFill>
                          <a:effectLst/>
                          <a:latin typeface="돋움" panose="020B0600000101010101" pitchFamily="50" charset="-127"/>
                          <a:ea typeface="돋움" panose="020B0600000101010101" pitchFamily="50" charset="-127"/>
                        </a:rPr>
                        <a:t>10</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또는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억원 이하의 벌금에 처합니다</a:t>
                      </a:r>
                      <a:r>
                        <a:rPr lang="en-US" altLang="ko-KR" sz="1100" kern="0" spc="-70" dirty="0">
                          <a:solidFill>
                            <a:srgbClr val="000000"/>
                          </a:solidFill>
                          <a:effectLst/>
                          <a:latin typeface="돋움" panose="020B0600000101010101" pitchFamily="50" charset="-127"/>
                          <a:ea typeface="돋움" panose="020B0600000101010101" pitchFamily="50" charset="-127"/>
                        </a:rPr>
                        <a:t>.</a:t>
                      </a:r>
                      <a:endParaRPr lang="ko-KR" altLang="en-US" sz="1100" kern="0" spc="0" dirty="0">
                        <a:solidFill>
                          <a:srgbClr val="000000"/>
                        </a:solidFill>
                        <a:effectLst/>
                        <a:latin typeface="한양신명조"/>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927858272"/>
                  </a:ext>
                </a:extLst>
              </a:tr>
            </a:tbl>
          </a:graphicData>
        </a:graphic>
      </p:graphicFrame>
      <p:sp>
        <p:nvSpPr>
          <p:cNvPr id="6" name="Rectangle 2"/>
          <p:cNvSpPr>
            <a:spLocks noChangeArrowheads="1"/>
          </p:cNvSpPr>
          <p:nvPr/>
        </p:nvSpPr>
        <p:spPr bwMode="auto">
          <a:xfrm>
            <a:off x="3420802" y="3520176"/>
            <a:ext cx="1512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pic>
        <p:nvPicPr>
          <p:cNvPr id="11" name="그림 10">
            <a:extLst>
              <a:ext uri="{FF2B5EF4-FFF2-40B4-BE49-F238E27FC236}">
                <a16:creationId xmlns:a16="http://schemas.microsoft.com/office/drawing/2014/main" id="{91C9C2B8-24C4-449F-BA8D-2A65C8185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1176"/>
            <a:ext cx="5365018" cy="826543"/>
          </a:xfrm>
          <a:prstGeom prst="rect">
            <a:avLst/>
          </a:prstGeom>
        </p:spPr>
      </p:pic>
    </p:spTree>
    <p:extLst>
      <p:ext uri="{BB962C8B-B14F-4D97-AF65-F5344CB8AC3E}">
        <p14:creationId xmlns:p14="http://schemas.microsoft.com/office/powerpoint/2010/main" val="2394762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제목 1"/>
          <p:cNvSpPr txBox="1">
            <a:spLocks/>
          </p:cNvSpPr>
          <p:nvPr/>
        </p:nvSpPr>
        <p:spPr>
          <a:xfrm>
            <a:off x="188827" y="5166680"/>
            <a:ext cx="4276092" cy="2234413"/>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a:latin typeface="+mj-ea"/>
              </a:rPr>
              <a:t>위치도 및 주변지역 조사</a:t>
            </a:r>
            <a:endParaRPr lang="en-US" altLang="ko-KR" sz="2500" b="1" dirty="0">
              <a:latin typeface="+mj-ea"/>
            </a:endParaRPr>
          </a:p>
          <a:p>
            <a:pPr marL="457200" indent="-457200" algn="l">
              <a:lnSpc>
                <a:spcPct val="150000"/>
              </a:lnSpc>
              <a:buAutoNum type="arabicPeriod"/>
            </a:pPr>
            <a:r>
              <a:rPr lang="ko-KR" altLang="en-US" sz="2500" b="1" dirty="0" err="1">
                <a:latin typeface="+mj-ea"/>
              </a:rPr>
              <a:t>해체건축물</a:t>
            </a:r>
            <a:r>
              <a:rPr lang="ko-KR" altLang="en-US" sz="2500" b="1" dirty="0">
                <a:latin typeface="+mj-ea"/>
              </a:rPr>
              <a:t> 개요</a:t>
            </a:r>
            <a:endParaRPr lang="en-US" altLang="ko-KR" sz="2500" b="1" dirty="0">
              <a:latin typeface="+mj-ea"/>
            </a:endParaRPr>
          </a:p>
          <a:p>
            <a:pPr marL="457200" indent="-457200" algn="l">
              <a:lnSpc>
                <a:spcPct val="150000"/>
              </a:lnSpc>
              <a:buAutoNum type="arabicPeriod"/>
            </a:pPr>
            <a:r>
              <a:rPr lang="ko-KR" altLang="en-US" sz="2500" b="1" dirty="0">
                <a:latin typeface="+mj-ea"/>
              </a:rPr>
              <a:t>관리조직도</a:t>
            </a:r>
          </a:p>
        </p:txBody>
      </p:sp>
      <p:sp>
        <p:nvSpPr>
          <p:cNvPr id="8" name="직사각형 7"/>
          <p:cNvSpPr/>
          <p:nvPr/>
        </p:nvSpPr>
        <p:spPr>
          <a:xfrm>
            <a:off x="-423" y="4014552"/>
            <a:ext cx="15122525" cy="11702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500" b="1" dirty="0">
              <a:solidFill>
                <a:schemeClr val="tx1"/>
              </a:solidFill>
            </a:endParaRPr>
          </a:p>
        </p:txBody>
      </p:sp>
      <p:sp>
        <p:nvSpPr>
          <p:cNvPr id="9" name="제목 1"/>
          <p:cNvSpPr txBox="1">
            <a:spLocks/>
          </p:cNvSpPr>
          <p:nvPr/>
        </p:nvSpPr>
        <p:spPr>
          <a:xfrm>
            <a:off x="422" y="4014552"/>
            <a:ext cx="4788532"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3900" b="1" dirty="0">
                <a:solidFill>
                  <a:schemeClr val="bg1"/>
                </a:solidFill>
                <a:latin typeface="HY헤드라인M" panose="02030600000101010101" pitchFamily="18" charset="-127"/>
                <a:ea typeface="HY헤드라인M" panose="02030600000101010101" pitchFamily="18" charset="-127"/>
              </a:rPr>
              <a:t>Ⅰ. </a:t>
            </a:r>
            <a:r>
              <a:rPr lang="ko-KR" altLang="en-US" sz="3900" b="1" dirty="0">
                <a:solidFill>
                  <a:schemeClr val="bg1"/>
                </a:solidFill>
                <a:latin typeface="HY헤드라인M" panose="02030600000101010101" pitchFamily="18" charset="-127"/>
                <a:ea typeface="HY헤드라인M" panose="02030600000101010101" pitchFamily="18" charset="-127"/>
              </a:rPr>
              <a:t>공사개요 및 현황</a:t>
            </a:r>
          </a:p>
        </p:txBody>
      </p:sp>
      <p:sp>
        <p:nvSpPr>
          <p:cNvPr id="12" name="제목 1"/>
          <p:cNvSpPr txBox="1">
            <a:spLocks/>
          </p:cNvSpPr>
          <p:nvPr/>
        </p:nvSpPr>
        <p:spPr>
          <a:xfrm>
            <a:off x="5167528" y="4014552"/>
            <a:ext cx="4788000"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3900" b="1" dirty="0">
                <a:solidFill>
                  <a:schemeClr val="bg1"/>
                </a:solidFill>
                <a:latin typeface="HY헤드라인M" panose="02030600000101010101" pitchFamily="18" charset="-127"/>
                <a:ea typeface="HY헤드라인M" panose="02030600000101010101" pitchFamily="18" charset="-127"/>
              </a:rPr>
              <a:t>Ⅱ. </a:t>
            </a:r>
            <a:r>
              <a:rPr lang="ko-KR" altLang="en-US" sz="39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13" name="제목 1"/>
          <p:cNvSpPr txBox="1">
            <a:spLocks/>
          </p:cNvSpPr>
          <p:nvPr/>
        </p:nvSpPr>
        <p:spPr>
          <a:xfrm>
            <a:off x="10334102" y="4027673"/>
            <a:ext cx="4788000"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3900" b="1" dirty="0">
                <a:solidFill>
                  <a:schemeClr val="bg1"/>
                </a:solidFill>
                <a:latin typeface="HY헤드라인M" panose="02030600000101010101" pitchFamily="18" charset="-127"/>
                <a:ea typeface="HY헤드라인M" panose="02030600000101010101" pitchFamily="18" charset="-127"/>
              </a:rPr>
              <a:t>Ⅲ. </a:t>
            </a:r>
            <a:r>
              <a:rPr lang="ko-KR" altLang="en-US" sz="3900" b="1" dirty="0">
                <a:solidFill>
                  <a:schemeClr val="bg1"/>
                </a:solidFill>
                <a:latin typeface="HY헤드라인M" panose="02030600000101010101" pitchFamily="18" charset="-127"/>
                <a:ea typeface="HY헤드라인M" panose="02030600000101010101" pitchFamily="18" charset="-127"/>
              </a:rPr>
              <a:t>기타계획</a:t>
            </a:r>
          </a:p>
        </p:txBody>
      </p:sp>
      <p:sp>
        <p:nvSpPr>
          <p:cNvPr id="33" name="직사각형 32"/>
          <p:cNvSpPr/>
          <p:nvPr/>
        </p:nvSpPr>
        <p:spPr>
          <a:xfrm>
            <a:off x="-1" y="1836110"/>
            <a:ext cx="15122525" cy="1107996"/>
          </a:xfrm>
          <a:prstGeom prst="rect">
            <a:avLst/>
          </a:prstGeom>
          <a:noFill/>
        </p:spPr>
        <p:txBody>
          <a:bodyPr wrap="square" lIns="91440" tIns="45720" rIns="91440" bIns="45720">
            <a:spAutoFit/>
          </a:bodyPr>
          <a:lstStyle/>
          <a:p>
            <a:pPr algn="ctr"/>
            <a:r>
              <a:rPr lang="ko-KR" altLang="en-US" sz="6600" b="1" cap="none" spc="300" dirty="0">
                <a:ln w="11430" cmpd="sng">
                  <a:solidFill>
                    <a:schemeClr val="accent1">
                      <a:tint val="10000"/>
                    </a:schemeClr>
                  </a:solidFill>
                  <a:prstDash val="solid"/>
                  <a:miter lim="800000"/>
                </a:ln>
                <a:solidFill>
                  <a:srgbClr val="042662"/>
                </a:solidFill>
                <a:effectLst>
                  <a:outerShdw blurRad="50800" dist="38100" algn="l" rotWithShape="0">
                    <a:prstClr val="black">
                      <a:alpha val="40000"/>
                    </a:prstClr>
                  </a:outerShdw>
                </a:effectLst>
                <a:latin typeface="HY견고딕" pitchFamily="18" charset="-127"/>
                <a:ea typeface="HY견고딕" pitchFamily="18" charset="-127"/>
              </a:rPr>
              <a:t>목     차</a:t>
            </a:r>
            <a:endParaRPr lang="ko-KR" altLang="en-US" sz="6600" b="1" cap="none" spc="300" dirty="0">
              <a:ln w="11430" cmpd="sng">
                <a:solidFill>
                  <a:schemeClr val="accent1">
                    <a:tint val="10000"/>
                  </a:schemeClr>
                </a:solidFill>
                <a:prstDash val="solid"/>
                <a:miter lim="800000"/>
              </a:ln>
              <a:solidFill>
                <a:srgbClr val="042662"/>
              </a:solidFill>
              <a:effectLst>
                <a:outerShdw blurRad="50800" dist="38100" algn="l" rotWithShape="0">
                  <a:prstClr val="black">
                    <a:alpha val="40000"/>
                  </a:prstClr>
                </a:outerShdw>
              </a:effectLst>
            </a:endParaRPr>
          </a:p>
        </p:txBody>
      </p:sp>
      <p:sp>
        <p:nvSpPr>
          <p:cNvPr id="34" name="제목 1"/>
          <p:cNvSpPr txBox="1">
            <a:spLocks/>
          </p:cNvSpPr>
          <p:nvPr/>
        </p:nvSpPr>
        <p:spPr>
          <a:xfrm>
            <a:off x="5392287" y="5179801"/>
            <a:ext cx="4276800" cy="4536504"/>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a:latin typeface="+mj-ea"/>
              </a:rPr>
              <a:t>장비 </a:t>
            </a:r>
            <a:r>
              <a:rPr lang="ko-KR" altLang="en-US" sz="2500" b="1" dirty="0" err="1">
                <a:latin typeface="+mj-ea"/>
              </a:rPr>
              <a:t>투입계획</a:t>
            </a:r>
            <a:endParaRPr lang="en-US" altLang="ko-KR" sz="2500" b="1" dirty="0">
              <a:latin typeface="+mj-ea"/>
            </a:endParaRPr>
          </a:p>
          <a:p>
            <a:pPr marL="457200" indent="-457200" algn="l">
              <a:lnSpc>
                <a:spcPct val="150000"/>
              </a:lnSpc>
              <a:buAutoNum type="arabicPeriod"/>
            </a:pPr>
            <a:r>
              <a:rPr lang="ko-KR" altLang="en-US" sz="2500" b="1" dirty="0">
                <a:latin typeface="+mj-ea"/>
              </a:rPr>
              <a:t>가설공사 계획</a:t>
            </a:r>
            <a:endParaRPr lang="en-US" altLang="ko-KR" sz="2500" b="1" dirty="0">
              <a:latin typeface="+mj-ea"/>
            </a:endParaRPr>
          </a:p>
          <a:p>
            <a:pPr marL="457200" indent="-457200" algn="l">
              <a:lnSpc>
                <a:spcPct val="150000"/>
              </a:lnSpc>
              <a:buAutoNum type="arabicPeriod"/>
            </a:pPr>
            <a:r>
              <a:rPr lang="ko-KR" altLang="en-US" sz="2500" b="1" dirty="0" err="1">
                <a:latin typeface="+mj-ea"/>
              </a:rPr>
              <a:t>가설비계</a:t>
            </a:r>
            <a:r>
              <a:rPr lang="ko-KR" altLang="en-US" sz="2500" b="1" dirty="0">
                <a:latin typeface="+mj-ea"/>
              </a:rPr>
              <a:t> </a:t>
            </a:r>
            <a:r>
              <a:rPr lang="ko-KR" altLang="en-US" sz="2500" b="1" dirty="0" err="1">
                <a:latin typeface="+mj-ea"/>
              </a:rPr>
              <a:t>구조검토</a:t>
            </a:r>
            <a:endParaRPr lang="en-US" altLang="ko-KR" sz="2500" b="1" dirty="0">
              <a:latin typeface="+mj-ea"/>
            </a:endParaRPr>
          </a:p>
          <a:p>
            <a:pPr marL="457200" indent="-457200" algn="l">
              <a:lnSpc>
                <a:spcPct val="150000"/>
              </a:lnSpc>
              <a:buAutoNum type="arabicPeriod"/>
            </a:pPr>
            <a:r>
              <a:rPr lang="ko-KR" altLang="en-US" sz="2500" b="1" dirty="0">
                <a:latin typeface="+mj-ea"/>
              </a:rPr>
              <a:t>구조안전검토</a:t>
            </a:r>
            <a:endParaRPr lang="en-US" altLang="ko-KR" sz="2500" b="1" dirty="0">
              <a:latin typeface="+mj-ea"/>
            </a:endParaRPr>
          </a:p>
          <a:p>
            <a:pPr marL="457200" indent="-457200" algn="l">
              <a:lnSpc>
                <a:spcPct val="150000"/>
              </a:lnSpc>
              <a:buAutoNum type="arabicPeriod"/>
            </a:pPr>
            <a:r>
              <a:rPr lang="ko-KR" altLang="en-US" sz="2500" b="1" dirty="0">
                <a:latin typeface="+mj-ea"/>
              </a:rPr>
              <a:t>해체작업 순서</a:t>
            </a:r>
            <a:endParaRPr lang="en-US" altLang="ko-KR" sz="2500" b="1" dirty="0">
              <a:latin typeface="+mj-ea"/>
            </a:endParaRPr>
          </a:p>
          <a:p>
            <a:pPr marL="457200" indent="-457200" algn="l">
              <a:lnSpc>
                <a:spcPct val="150000"/>
              </a:lnSpc>
              <a:buAutoNum type="arabicPeriod"/>
            </a:pPr>
            <a:r>
              <a:rPr lang="ko-KR" altLang="en-US" sz="2500" b="1" dirty="0" err="1">
                <a:latin typeface="+mj-ea"/>
              </a:rPr>
              <a:t>해체공법</a:t>
            </a:r>
            <a:r>
              <a:rPr lang="ko-KR" altLang="en-US" sz="2500" b="1" dirty="0">
                <a:latin typeface="+mj-ea"/>
              </a:rPr>
              <a:t> 선정</a:t>
            </a:r>
            <a:endParaRPr lang="en-US" altLang="ko-KR" sz="2500" b="1" dirty="0">
              <a:latin typeface="+mj-ea"/>
            </a:endParaRPr>
          </a:p>
          <a:p>
            <a:pPr marL="457200" indent="-457200" algn="l">
              <a:lnSpc>
                <a:spcPct val="150000"/>
              </a:lnSpc>
              <a:buAutoNum type="arabicPeriod"/>
            </a:pPr>
            <a:r>
              <a:rPr lang="ko-KR" altLang="en-US" sz="2500" b="1" dirty="0">
                <a:latin typeface="+mj-ea"/>
              </a:rPr>
              <a:t>해체 후 현장 안전관리</a:t>
            </a:r>
          </a:p>
        </p:txBody>
      </p:sp>
      <p:sp>
        <p:nvSpPr>
          <p:cNvPr id="35" name="제목 1"/>
          <p:cNvSpPr txBox="1">
            <a:spLocks/>
          </p:cNvSpPr>
          <p:nvPr/>
        </p:nvSpPr>
        <p:spPr>
          <a:xfrm>
            <a:off x="10536958" y="5170083"/>
            <a:ext cx="4396739" cy="3969701"/>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err="1">
                <a:latin typeface="+mj-ea"/>
              </a:rPr>
              <a:t>해체작업자</a:t>
            </a:r>
            <a:r>
              <a:rPr lang="ko-KR" altLang="en-US" sz="2500" b="1" dirty="0">
                <a:latin typeface="+mj-ea"/>
              </a:rPr>
              <a:t> 안전관리</a:t>
            </a:r>
            <a:endParaRPr lang="en-US" altLang="ko-KR" sz="2500" b="1" dirty="0">
              <a:latin typeface="+mj-ea"/>
            </a:endParaRPr>
          </a:p>
          <a:p>
            <a:pPr marL="457200" indent="-457200" algn="l">
              <a:lnSpc>
                <a:spcPct val="150000"/>
              </a:lnSpc>
              <a:buAutoNum type="arabicPeriod"/>
            </a:pPr>
            <a:r>
              <a:rPr lang="ko-KR" altLang="en-US" sz="2500" b="1" dirty="0" err="1">
                <a:latin typeface="+mj-ea"/>
              </a:rPr>
              <a:t>인접구조물</a:t>
            </a:r>
            <a:r>
              <a:rPr lang="ko-KR" altLang="en-US" sz="2500" b="1" dirty="0">
                <a:latin typeface="+mj-ea"/>
              </a:rPr>
              <a:t> 안전관리</a:t>
            </a:r>
            <a:endParaRPr lang="en-US" altLang="ko-KR" sz="2500" b="1" dirty="0">
              <a:latin typeface="+mj-ea"/>
            </a:endParaRPr>
          </a:p>
          <a:p>
            <a:pPr marL="457200" indent="-457200" algn="l">
              <a:lnSpc>
                <a:spcPct val="150000"/>
              </a:lnSpc>
              <a:buAutoNum type="arabicPeriod"/>
            </a:pPr>
            <a:r>
              <a:rPr lang="ko-KR" altLang="en-US" sz="2500" b="1" dirty="0">
                <a:latin typeface="+mj-ea"/>
              </a:rPr>
              <a:t>통행 및 보행자 안전관리</a:t>
            </a:r>
            <a:endParaRPr lang="en-US" altLang="ko-KR" sz="2500" b="1" dirty="0">
              <a:latin typeface="+mj-ea"/>
            </a:endParaRPr>
          </a:p>
          <a:p>
            <a:pPr marL="457200" indent="-457200" algn="l">
              <a:lnSpc>
                <a:spcPct val="150000"/>
              </a:lnSpc>
              <a:buAutoNum type="arabicPeriod"/>
            </a:pPr>
            <a:r>
              <a:rPr lang="ko-KR" altLang="en-US" sz="2500" b="1" dirty="0">
                <a:latin typeface="+mj-ea"/>
              </a:rPr>
              <a:t>소음 및 진동 등 환경관리</a:t>
            </a:r>
            <a:endParaRPr lang="en-US" altLang="ko-KR" sz="2500" b="1" dirty="0">
              <a:latin typeface="+mj-ea"/>
            </a:endParaRPr>
          </a:p>
          <a:p>
            <a:pPr marL="457200" indent="-457200" algn="l">
              <a:lnSpc>
                <a:spcPct val="150000"/>
              </a:lnSpc>
              <a:buAutoNum type="arabicPeriod"/>
            </a:pPr>
            <a:r>
              <a:rPr lang="ko-KR" altLang="en-US" sz="2500" b="1" dirty="0" err="1">
                <a:latin typeface="+mj-ea"/>
              </a:rPr>
              <a:t>감리계획</a:t>
            </a:r>
            <a:endParaRPr lang="en-US" altLang="ko-KR" sz="2500" b="1" dirty="0">
              <a:latin typeface="+mj-ea"/>
            </a:endParaRPr>
          </a:p>
          <a:p>
            <a:pPr marL="457200" indent="-457200" algn="l">
              <a:lnSpc>
                <a:spcPct val="150000"/>
              </a:lnSpc>
              <a:buAutoNum type="arabicPeriod"/>
            </a:pPr>
            <a:r>
              <a:rPr lang="ko-KR" altLang="en-US" sz="2500" b="1" dirty="0">
                <a:latin typeface="+mj-ea"/>
              </a:rPr>
              <a:t>기타</a:t>
            </a:r>
          </a:p>
        </p:txBody>
      </p:sp>
    </p:spTree>
    <p:extLst>
      <p:ext uri="{BB962C8B-B14F-4D97-AF65-F5344CB8AC3E}">
        <p14:creationId xmlns:p14="http://schemas.microsoft.com/office/powerpoint/2010/main" val="2492344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107590" y="3402484"/>
            <a:ext cx="6480720"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000" b="1" dirty="0">
                <a:solidFill>
                  <a:schemeClr val="bg1"/>
                </a:solidFill>
                <a:latin typeface="HY헤드라인M" panose="02030600000101010101" pitchFamily="18" charset="-127"/>
                <a:ea typeface="HY헤드라인M" panose="02030600000101010101" pitchFamily="18" charset="-127"/>
              </a:rPr>
              <a:t>Ⅰ. </a:t>
            </a:r>
            <a:r>
              <a:rPr lang="ko-KR" altLang="en-US" sz="5000" b="1" dirty="0">
                <a:solidFill>
                  <a:schemeClr val="bg1"/>
                </a:solidFill>
                <a:latin typeface="HY헤드라인M" panose="02030600000101010101" pitchFamily="18" charset="-127"/>
                <a:ea typeface="HY헤드라인M" panose="02030600000101010101" pitchFamily="18" charset="-127"/>
              </a:rPr>
              <a:t>공사개요 및 현황</a:t>
            </a:r>
          </a:p>
        </p:txBody>
      </p:sp>
      <p:pic>
        <p:nvPicPr>
          <p:cNvPr id="5" name="Picture 22" descr="51"/>
          <p:cNvPicPr>
            <a:picLocks noChangeAspect="1" noChangeArrowheads="1"/>
          </p:cNvPicPr>
          <p:nvPr/>
        </p:nvPicPr>
        <p:blipFill>
          <a:blip r:embed="rId2" cstate="print"/>
          <a:srcRect/>
          <a:stretch>
            <a:fillRect/>
          </a:stretch>
        </p:blipFill>
        <p:spPr bwMode="auto">
          <a:xfrm>
            <a:off x="666180" y="329149"/>
            <a:ext cx="4014762" cy="2700402"/>
          </a:xfrm>
          <a:prstGeom prst="rect">
            <a:avLst/>
          </a:prstGeom>
          <a:noFill/>
          <a:ln w="9525">
            <a:noFill/>
            <a:miter lim="800000"/>
            <a:headEnd/>
            <a:tailEnd/>
          </a:ln>
        </p:spPr>
      </p:pic>
      <p:sp>
        <p:nvSpPr>
          <p:cNvPr id="7"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err="1">
                <a:latin typeface="HY견고딕" pitchFamily="18" charset="-127"/>
                <a:ea typeface="HY견고딕" pitchFamily="18" charset="-127"/>
              </a:rPr>
              <a:t>검단구</a:t>
            </a:r>
            <a:r>
              <a:rPr lang="ko-KR" altLang="en-US" sz="2500" dirty="0">
                <a:latin typeface="HY견고딕" pitchFamily="18" charset="-127"/>
                <a:ea typeface="HY견고딕" pitchFamily="18" charset="-127"/>
              </a:rPr>
              <a:t>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spTree>
    <p:extLst>
      <p:ext uri="{BB962C8B-B14F-4D97-AF65-F5344CB8AC3E}">
        <p14:creationId xmlns:p14="http://schemas.microsoft.com/office/powerpoint/2010/main" val="552529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48" name="TextBox 47">
            <a:extLst>
              <a:ext uri="{FF2B5EF4-FFF2-40B4-BE49-F238E27FC236}">
                <a16:creationId xmlns:a16="http://schemas.microsoft.com/office/drawing/2014/main" id="{A355B455-F4E6-47BD-BD8F-5C622652502F}"/>
              </a:ext>
            </a:extLst>
          </p:cNvPr>
          <p:cNvSpPr txBox="1"/>
          <p:nvPr/>
        </p:nvSpPr>
        <p:spPr>
          <a:xfrm>
            <a:off x="422" y="378148"/>
            <a:ext cx="8136082" cy="638408"/>
          </a:xfrm>
          <a:prstGeom prst="rect">
            <a:avLst/>
          </a:prstGeom>
          <a:noFill/>
        </p:spPr>
        <p:txBody>
          <a:bodyPr wrap="squar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위치도 및 주변지역 조사</a:t>
            </a:r>
          </a:p>
        </p:txBody>
      </p:sp>
      <p:sp>
        <p:nvSpPr>
          <p:cNvPr id="286" name="제목 1"/>
          <p:cNvSpPr>
            <a:spLocks noGrp="1"/>
          </p:cNvSpPr>
          <p:nvPr>
            <p:ph type="ctrTitle"/>
          </p:nvPr>
        </p:nvSpPr>
        <p:spPr>
          <a:xfrm>
            <a:off x="1134190" y="883573"/>
            <a:ext cx="12547752" cy="8495575"/>
          </a:xfrm>
          <a:ln>
            <a:noFill/>
          </a:ln>
        </p:spPr>
        <p:txBody>
          <a:bodyPr>
            <a:normAutofit fontScale="90000"/>
          </a:bodyPr>
          <a:lstStyle/>
          <a:p>
            <a:br>
              <a:rPr lang="en-US" altLang="ko-KR" sz="3000" b="1" dirty="0"/>
            </a:br>
            <a:br>
              <a:rPr lang="en-US" altLang="ko-KR" sz="3000" b="1" dirty="0"/>
            </a:br>
            <a:r>
              <a:rPr lang="en-US" altLang="ko-KR" sz="3000" b="1" dirty="0"/>
              <a:t>1. </a:t>
            </a:r>
            <a:r>
              <a:rPr lang="ko-KR" altLang="en-US" sz="3000" b="1" dirty="0"/>
              <a:t>공사 개요</a:t>
            </a:r>
            <a:br>
              <a:rPr lang="en-US" altLang="ko-KR" sz="3000" b="1" dirty="0"/>
            </a:br>
            <a:r>
              <a:rPr lang="ko-KR" altLang="en-US" sz="2000" dirty="0">
                <a:solidFill>
                  <a:srgbClr val="FF0000"/>
                </a:solidFill>
              </a:rPr>
              <a:t>건축물 개요 및 해체 개요</a:t>
            </a:r>
            <a:br>
              <a:rPr lang="en-US" altLang="ko-KR" sz="2000" dirty="0">
                <a:solidFill>
                  <a:srgbClr val="FF0000"/>
                </a:solidFill>
              </a:rPr>
            </a:br>
            <a:br>
              <a:rPr lang="en-US" altLang="ko-KR" sz="3000" b="1" dirty="0"/>
            </a:br>
            <a:r>
              <a:rPr lang="en-US" altLang="ko-KR" sz="3000" b="1" dirty="0"/>
              <a:t>2. </a:t>
            </a:r>
            <a:r>
              <a:rPr lang="ko-KR" altLang="en-US" sz="3000" b="1" dirty="0"/>
              <a:t>위치도</a:t>
            </a:r>
            <a:br>
              <a:rPr lang="en-US" altLang="ko-KR" sz="3000" dirty="0"/>
            </a:br>
            <a:r>
              <a:rPr lang="ko-KR" altLang="en-US" sz="2000" dirty="0">
                <a:solidFill>
                  <a:srgbClr val="FF0000"/>
                </a:solidFill>
              </a:rPr>
              <a:t>주변 지하철 역사 최소 </a:t>
            </a:r>
            <a:r>
              <a:rPr lang="en-US" altLang="ko-KR" sz="2000" dirty="0">
                <a:solidFill>
                  <a:srgbClr val="FF0000"/>
                </a:solidFill>
              </a:rPr>
              <a:t>1</a:t>
            </a:r>
            <a:r>
              <a:rPr lang="ko-KR" altLang="en-US" sz="2000" dirty="0">
                <a:solidFill>
                  <a:srgbClr val="FF0000"/>
                </a:solidFill>
              </a:rPr>
              <a:t>개 이상 나오게 표기</a:t>
            </a:r>
            <a:br>
              <a:rPr lang="en-US" altLang="ko-KR" sz="2000" dirty="0">
                <a:solidFill>
                  <a:srgbClr val="FF0000"/>
                </a:solidFill>
              </a:rPr>
            </a:br>
            <a:r>
              <a:rPr lang="ko-KR" altLang="en-US" sz="2000" dirty="0">
                <a:solidFill>
                  <a:srgbClr val="FF0000"/>
                </a:solidFill>
              </a:rPr>
              <a:t>주변현황을 알 수 있도록 주요 건축물</a:t>
            </a:r>
            <a:r>
              <a:rPr lang="en-US" altLang="ko-KR" sz="2000" dirty="0">
                <a:solidFill>
                  <a:srgbClr val="FF0000"/>
                </a:solidFill>
              </a:rPr>
              <a:t>(</a:t>
            </a:r>
            <a:r>
              <a:rPr lang="ko-KR" altLang="en-US" sz="2000" dirty="0">
                <a:solidFill>
                  <a:srgbClr val="FF0000"/>
                </a:solidFill>
              </a:rPr>
              <a:t>시설물</a:t>
            </a:r>
            <a:r>
              <a:rPr lang="en-US" altLang="ko-KR" sz="2000" dirty="0">
                <a:solidFill>
                  <a:srgbClr val="FF0000"/>
                </a:solidFill>
              </a:rPr>
              <a:t>) </a:t>
            </a:r>
            <a:r>
              <a:rPr lang="ko-KR" altLang="en-US" sz="2000" dirty="0">
                <a:solidFill>
                  <a:srgbClr val="FF0000"/>
                </a:solidFill>
              </a:rPr>
              <a:t>표기</a:t>
            </a:r>
            <a:br>
              <a:rPr lang="en-US" altLang="ko-KR" sz="2000" dirty="0">
                <a:solidFill>
                  <a:srgbClr val="FF0000"/>
                </a:solidFill>
              </a:rPr>
            </a:br>
            <a:br>
              <a:rPr lang="en-US" altLang="ko-KR" sz="2000" dirty="0">
                <a:solidFill>
                  <a:srgbClr val="FF0000"/>
                </a:solidFill>
              </a:rPr>
            </a:br>
            <a:r>
              <a:rPr lang="en-US" altLang="ko-KR" sz="3000" b="1" dirty="0"/>
              <a:t>3. </a:t>
            </a:r>
            <a:r>
              <a:rPr lang="ko-KR" altLang="en-US" sz="3000" b="1" dirty="0"/>
              <a:t>주변시설 위치도</a:t>
            </a:r>
            <a:br>
              <a:rPr lang="en-US" altLang="ko-KR" sz="3000" dirty="0"/>
            </a:br>
            <a:r>
              <a:rPr lang="ko-KR" altLang="en-US" sz="2000" dirty="0">
                <a:solidFill>
                  <a:srgbClr val="FF0000"/>
                </a:solidFill>
              </a:rPr>
              <a:t>주변 시설물 </a:t>
            </a:r>
            <a:r>
              <a:rPr lang="ko-KR" altLang="en-US" sz="2000" dirty="0" err="1">
                <a:solidFill>
                  <a:srgbClr val="FF0000"/>
                </a:solidFill>
              </a:rPr>
              <a:t>동별</a:t>
            </a:r>
            <a:r>
              <a:rPr lang="ko-KR" altLang="en-US" sz="2000" dirty="0">
                <a:solidFill>
                  <a:srgbClr val="FF0000"/>
                </a:solidFill>
              </a:rPr>
              <a:t> 개요</a:t>
            </a:r>
            <a:r>
              <a:rPr lang="en-US" altLang="ko-KR" sz="2000" dirty="0">
                <a:solidFill>
                  <a:srgbClr val="FF0000"/>
                </a:solidFill>
              </a:rPr>
              <a:t>(</a:t>
            </a:r>
            <a:r>
              <a:rPr lang="ko-KR" altLang="en-US" sz="2000" dirty="0">
                <a:solidFill>
                  <a:srgbClr val="FF0000"/>
                </a:solidFill>
              </a:rPr>
              <a:t>지번</a:t>
            </a:r>
            <a:r>
              <a:rPr lang="en-US" altLang="ko-KR" sz="2000" dirty="0">
                <a:solidFill>
                  <a:srgbClr val="FF0000"/>
                </a:solidFill>
              </a:rPr>
              <a:t>, </a:t>
            </a:r>
            <a:r>
              <a:rPr lang="ko-KR" altLang="en-US" sz="2000" dirty="0">
                <a:solidFill>
                  <a:srgbClr val="FF0000"/>
                </a:solidFill>
              </a:rPr>
              <a:t>구조</a:t>
            </a:r>
            <a:r>
              <a:rPr lang="en-US" altLang="ko-KR" sz="2000" dirty="0">
                <a:solidFill>
                  <a:srgbClr val="FF0000"/>
                </a:solidFill>
              </a:rPr>
              <a:t>, </a:t>
            </a:r>
            <a:r>
              <a:rPr lang="ko-KR" altLang="en-US" sz="2000" dirty="0">
                <a:solidFill>
                  <a:srgbClr val="FF0000"/>
                </a:solidFill>
              </a:rPr>
              <a:t>용도</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층수 연면적</a:t>
            </a:r>
            <a:r>
              <a:rPr lang="en-US" altLang="ko-KR" sz="2000" dirty="0">
                <a:solidFill>
                  <a:srgbClr val="FF0000"/>
                </a:solidFill>
              </a:rPr>
              <a:t>, </a:t>
            </a:r>
            <a:r>
              <a:rPr lang="ko-KR" altLang="en-US" sz="2000" dirty="0">
                <a:solidFill>
                  <a:srgbClr val="FF0000"/>
                </a:solidFill>
              </a:rPr>
              <a:t>현장전경 사진 등</a:t>
            </a:r>
            <a:r>
              <a:rPr lang="en-US" altLang="ko-KR" sz="2000" dirty="0">
                <a:solidFill>
                  <a:srgbClr val="FF0000"/>
                </a:solidFill>
              </a:rPr>
              <a:t>)</a:t>
            </a:r>
            <a:br>
              <a:rPr lang="en-US" altLang="ko-KR" sz="2000" dirty="0">
                <a:solidFill>
                  <a:srgbClr val="FF0000"/>
                </a:solidFill>
              </a:rPr>
            </a:br>
            <a:r>
              <a:rPr lang="ko-KR" altLang="en-US" sz="2000" dirty="0">
                <a:solidFill>
                  <a:srgbClr val="FF0000"/>
                </a:solidFill>
              </a:rPr>
              <a:t>주변시설물이 해체공사장과 지반 </a:t>
            </a:r>
            <a:r>
              <a:rPr lang="ko-KR" altLang="en-US" sz="2000" dirty="0" err="1">
                <a:solidFill>
                  <a:srgbClr val="FF0000"/>
                </a:solidFill>
              </a:rPr>
              <a:t>단차가</a:t>
            </a:r>
            <a:r>
              <a:rPr lang="ko-KR" altLang="en-US" sz="2000" dirty="0">
                <a:solidFill>
                  <a:srgbClr val="FF0000"/>
                </a:solidFill>
              </a:rPr>
              <a:t> 클 경우</a:t>
            </a:r>
            <a:r>
              <a:rPr lang="en-US" altLang="ko-KR" sz="2000" dirty="0">
                <a:solidFill>
                  <a:srgbClr val="FF0000"/>
                </a:solidFill>
              </a:rPr>
              <a:t>(2m</a:t>
            </a:r>
            <a:r>
              <a:rPr lang="ko-KR" altLang="en-US" sz="2000" dirty="0">
                <a:solidFill>
                  <a:srgbClr val="FF0000"/>
                </a:solidFill>
              </a:rPr>
              <a:t>이상</a:t>
            </a:r>
            <a:r>
              <a:rPr lang="en-US" altLang="ko-KR" sz="2000" dirty="0">
                <a:solidFill>
                  <a:srgbClr val="FF0000"/>
                </a:solidFill>
              </a:rPr>
              <a:t>)</a:t>
            </a:r>
            <a:r>
              <a:rPr lang="ko-KR" altLang="en-US" sz="2000" dirty="0">
                <a:solidFill>
                  <a:srgbClr val="FF0000"/>
                </a:solidFill>
              </a:rPr>
              <a:t> 해당사항 기입</a:t>
            </a:r>
            <a:br>
              <a:rPr lang="en-US" altLang="ko-KR" sz="2000" dirty="0">
                <a:solidFill>
                  <a:srgbClr val="FF0000"/>
                </a:solidFill>
              </a:rPr>
            </a:br>
            <a:br>
              <a:rPr lang="en-US" altLang="ko-KR" sz="2000" dirty="0">
                <a:solidFill>
                  <a:srgbClr val="FF0000"/>
                </a:solidFill>
              </a:rPr>
            </a:br>
            <a:r>
              <a:rPr lang="en-US" altLang="ko-KR" sz="3000" b="1" dirty="0"/>
              <a:t>4. </a:t>
            </a:r>
            <a:r>
              <a:rPr lang="ko-KR" altLang="en-US" sz="3000" b="1" dirty="0"/>
              <a:t>공공이용시설 및 도로 등 인접 시설 조사</a:t>
            </a:r>
            <a:br>
              <a:rPr lang="en-US" altLang="ko-KR" sz="2000" dirty="0">
                <a:solidFill>
                  <a:srgbClr val="FF0000"/>
                </a:solidFill>
              </a:rPr>
            </a:br>
            <a:r>
              <a:rPr lang="ko-KR" altLang="en-US" sz="2000" b="1" dirty="0">
                <a:solidFill>
                  <a:srgbClr val="0101FE"/>
                </a:solidFill>
                <a:ea typeface="휴먼모음T" panose="02030504000101010101" pitchFamily="18" charset="-127"/>
              </a:rPr>
              <a:t>가</a:t>
            </a:r>
            <a:r>
              <a:rPr lang="en-US" altLang="ko-KR" sz="2000" b="1" dirty="0">
                <a:solidFill>
                  <a:srgbClr val="0101FE"/>
                </a:solidFill>
                <a:ea typeface="휴먼모음T" panose="02030504000101010101" pitchFamily="18" charset="-127"/>
              </a:rPr>
              <a:t>. </a:t>
            </a:r>
            <a:r>
              <a:rPr lang="ko-KR" altLang="en-US" sz="2000" b="1" dirty="0">
                <a:solidFill>
                  <a:srgbClr val="0101FE"/>
                </a:solidFill>
                <a:ea typeface="휴먼모음T" panose="02030504000101010101" pitchFamily="18" charset="-127"/>
              </a:rPr>
              <a:t>공공이용시설</a:t>
            </a:r>
            <a:r>
              <a:rPr lang="ko-KR" altLang="en-US" sz="2000" dirty="0">
                <a:solidFill>
                  <a:srgbClr val="0101FE"/>
                </a:solidFill>
                <a:ea typeface="휴먼모음T" panose="02030504000101010101" pitchFamily="18" charset="-127"/>
              </a:rPr>
              <a:t> </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버스정류장</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도시철도 역사 출입구</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횡단보도</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육교 및 지하도 출입구</a:t>
            </a:r>
            <a:r>
              <a:rPr lang="en-US" altLang="ko-KR" sz="2000" dirty="0">
                <a:solidFill>
                  <a:srgbClr val="0101FE"/>
                </a:solidFill>
                <a:ea typeface="휴먼모음T" panose="02030504000101010101" pitchFamily="18" charset="-127"/>
              </a:rPr>
              <a:t>, </a:t>
            </a:r>
            <a:br>
              <a:rPr lang="en-US" altLang="ko-KR" sz="2000" dirty="0">
                <a:solidFill>
                  <a:srgbClr val="0101FE"/>
                </a:solidFill>
                <a:ea typeface="휴먼모음T" panose="02030504000101010101" pitchFamily="18" charset="-127"/>
              </a:rPr>
            </a:br>
            <a:r>
              <a:rPr lang="ko-KR" altLang="en-US" sz="2000" dirty="0">
                <a:solidFill>
                  <a:srgbClr val="0101FE"/>
                </a:solidFill>
                <a:ea typeface="휴먼모음T" panose="02030504000101010101" pitchFamily="18" charset="-127"/>
              </a:rPr>
              <a:t>학교</a:t>
            </a:r>
            <a:r>
              <a:rPr lang="en-US" altLang="ko-KR" sz="2000" dirty="0">
                <a:solidFill>
                  <a:srgbClr val="0101FE"/>
                </a:solidFill>
                <a:ea typeface="휴먼모음T" panose="02030504000101010101" pitchFamily="18" charset="-127"/>
              </a:rPr>
              <a:t>, </a:t>
            </a:r>
            <a:r>
              <a:rPr lang="ko-KR" altLang="en-US" sz="2000" dirty="0" err="1">
                <a:solidFill>
                  <a:srgbClr val="0101FE"/>
                </a:solidFill>
                <a:ea typeface="휴먼모음T" panose="02030504000101010101" pitchFamily="18" charset="-127"/>
              </a:rPr>
              <a:t>어린이통학로</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대로변</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등 불특정 다수가 이용하는 시설</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상가밀집지역 등</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이</a:t>
            </a:r>
            <a:br>
              <a:rPr lang="en-US" altLang="ko-KR" sz="2000" dirty="0">
                <a:solidFill>
                  <a:srgbClr val="0101FE"/>
                </a:solidFill>
                <a:ea typeface="휴먼모음T" panose="02030504000101010101" pitchFamily="18" charset="-127"/>
              </a:rPr>
            </a:br>
            <a:r>
              <a:rPr lang="ko-KR" altLang="en-US" sz="2000" dirty="0">
                <a:solidFill>
                  <a:srgbClr val="0101FE"/>
                </a:solidFill>
                <a:ea typeface="휴먼모음T" panose="02030504000101010101" pitchFamily="18" charset="-127"/>
              </a:rPr>
              <a:t> 해체 건축물 외벽으로 부터 </a:t>
            </a:r>
            <a:r>
              <a:rPr lang="en-US" altLang="ko-KR" sz="2000" dirty="0">
                <a:solidFill>
                  <a:srgbClr val="0101FE"/>
                </a:solidFill>
                <a:ea typeface="휴먼모음T" panose="02030504000101010101" pitchFamily="18" charset="-127"/>
              </a:rPr>
              <a:t>20</a:t>
            </a:r>
            <a:r>
              <a:rPr lang="ko-KR" altLang="en-US" sz="2000" dirty="0">
                <a:solidFill>
                  <a:srgbClr val="0101FE"/>
                </a:solidFill>
                <a:ea typeface="휴먼모음T" panose="02030504000101010101" pitchFamily="18" charset="-127"/>
              </a:rPr>
              <a:t>미터 이내에 존재하는지 여부 조사 내용 기재</a:t>
            </a:r>
            <a:br>
              <a:rPr lang="en-US" altLang="ko-KR" sz="2000" dirty="0">
                <a:solidFill>
                  <a:srgbClr val="0101FE"/>
                </a:solidFill>
                <a:ea typeface="휴먼모음T" panose="02030504000101010101" pitchFamily="18" charset="-127"/>
              </a:rPr>
            </a:br>
            <a:r>
              <a:rPr lang="ko-KR" altLang="en-US" sz="2000" b="1" dirty="0">
                <a:solidFill>
                  <a:srgbClr val="0101FE"/>
                </a:solidFill>
                <a:ea typeface="휴먼모음T" panose="02030504000101010101" pitchFamily="18" charset="-127"/>
              </a:rPr>
              <a:t>공공이용시설이 없다면 </a:t>
            </a:r>
            <a:r>
              <a:rPr lang="en-US" altLang="ko-KR" sz="2000" b="1" dirty="0">
                <a:solidFill>
                  <a:srgbClr val="0101FE"/>
                </a:solidFill>
                <a:ea typeface="휴먼모음T" panose="02030504000101010101" pitchFamily="18" charset="-127"/>
              </a:rPr>
              <a:t>‘</a:t>
            </a:r>
            <a:r>
              <a:rPr lang="ko-KR" altLang="en-US" sz="2000" b="1" u="sng" dirty="0">
                <a:solidFill>
                  <a:srgbClr val="0101FE"/>
                </a:solidFill>
                <a:ea typeface="휴먼모음T" panose="02030504000101010101" pitchFamily="18" charset="-127"/>
              </a:rPr>
              <a:t>해당사항 없음</a:t>
            </a:r>
            <a:r>
              <a:rPr lang="en-US" altLang="ko-KR" sz="2000" b="1" dirty="0">
                <a:solidFill>
                  <a:srgbClr val="0101FE"/>
                </a:solidFill>
                <a:ea typeface="휴먼모음T" panose="02030504000101010101" pitchFamily="18" charset="-127"/>
              </a:rPr>
              <a:t>’</a:t>
            </a:r>
            <a:r>
              <a:rPr lang="ko-KR" altLang="en-US" sz="2000" b="1" dirty="0">
                <a:solidFill>
                  <a:srgbClr val="0101FE"/>
                </a:solidFill>
                <a:ea typeface="휴먼모음T" panose="02030504000101010101" pitchFamily="18" charset="-127"/>
              </a:rPr>
              <a:t>으로 명시</a:t>
            </a:r>
            <a:br>
              <a:rPr lang="en-US" altLang="ko-KR" sz="2000" b="1" dirty="0">
                <a:solidFill>
                  <a:srgbClr val="0101FE"/>
                </a:solidFill>
                <a:ea typeface="휴먼모음T" panose="02030504000101010101" pitchFamily="18" charset="-127"/>
              </a:rPr>
            </a:br>
            <a:br>
              <a:rPr lang="en-US" altLang="ko-KR" sz="2000" b="1" dirty="0">
                <a:solidFill>
                  <a:srgbClr val="0101FE"/>
                </a:solidFill>
                <a:ea typeface="휴먼모음T" panose="02030504000101010101" pitchFamily="18" charset="-127"/>
              </a:rPr>
            </a:br>
            <a:r>
              <a:rPr lang="ko-KR" altLang="en-US" sz="2000" b="1" dirty="0">
                <a:solidFill>
                  <a:srgbClr val="0101FE"/>
                </a:solidFill>
                <a:ea typeface="휴먼모음T" panose="02030504000101010101" pitchFamily="18" charset="-127"/>
              </a:rPr>
              <a:t>나</a:t>
            </a:r>
            <a:r>
              <a:rPr lang="en-US" altLang="ko-KR" sz="2000" b="1" dirty="0">
                <a:solidFill>
                  <a:srgbClr val="0101FE"/>
                </a:solidFill>
                <a:ea typeface="휴먼모음T" panose="02030504000101010101" pitchFamily="18" charset="-127"/>
              </a:rPr>
              <a:t>. </a:t>
            </a:r>
            <a:r>
              <a:rPr lang="ko-KR" altLang="en-US" sz="2000" b="1" dirty="0">
                <a:solidFill>
                  <a:srgbClr val="0101FE"/>
                </a:solidFill>
                <a:ea typeface="휴먼모음T" panose="02030504000101010101" pitchFamily="18" charset="-127"/>
              </a:rPr>
              <a:t>도로 </a:t>
            </a:r>
            <a:r>
              <a:rPr lang="en-US" altLang="ko-KR" sz="2000" b="1"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해체 </a:t>
            </a:r>
            <a:r>
              <a:rPr lang="ko-KR" altLang="en-US" sz="2000" dirty="0" err="1">
                <a:solidFill>
                  <a:srgbClr val="0101FE"/>
                </a:solidFill>
                <a:ea typeface="휴먼모음T" panose="02030504000101010101" pitchFamily="18" charset="-127"/>
              </a:rPr>
              <a:t>건추물</a:t>
            </a:r>
            <a:r>
              <a:rPr lang="ko-KR" altLang="en-US" sz="2000" dirty="0">
                <a:solidFill>
                  <a:srgbClr val="0101FE"/>
                </a:solidFill>
                <a:ea typeface="휴먼모음T" panose="02030504000101010101" pitchFamily="18" charset="-127"/>
              </a:rPr>
              <a:t> </a:t>
            </a:r>
            <a:r>
              <a:rPr lang="ko-KR" altLang="en-US" sz="2000" dirty="0" err="1">
                <a:solidFill>
                  <a:srgbClr val="0101FE"/>
                </a:solidFill>
                <a:ea typeface="휴먼모음T" panose="02030504000101010101" pitchFamily="18" charset="-127"/>
              </a:rPr>
              <a:t>외벽으로부터</a:t>
            </a:r>
            <a:r>
              <a:rPr lang="ko-KR" altLang="en-US" sz="2000" dirty="0">
                <a:solidFill>
                  <a:srgbClr val="0101FE"/>
                </a:solidFill>
                <a:ea typeface="휴먼모음T" panose="02030504000101010101" pitchFamily="18" charset="-127"/>
              </a:rPr>
              <a:t> 건축물의 높이에 해당하는 범위 내에</a:t>
            </a:r>
            <a:br>
              <a:rPr lang="en-US" altLang="ko-KR" sz="2000" dirty="0">
                <a:solidFill>
                  <a:srgbClr val="0101FE"/>
                </a:solidFill>
                <a:ea typeface="휴먼모음T" panose="02030504000101010101" pitchFamily="18" charset="-127"/>
              </a:rPr>
            </a:br>
            <a:r>
              <a:rPr lang="ko-KR" altLang="en-US" sz="2000" dirty="0">
                <a:solidFill>
                  <a:srgbClr val="0101FE"/>
                </a:solidFill>
                <a:ea typeface="휴먼모음T" panose="02030504000101010101" pitchFamily="18" charset="-127"/>
              </a:rPr>
              <a:t>폭 </a:t>
            </a:r>
            <a:r>
              <a:rPr lang="en-US" altLang="ko-KR" sz="2000" dirty="0">
                <a:solidFill>
                  <a:srgbClr val="0101FE"/>
                </a:solidFill>
                <a:ea typeface="휴먼모음T" panose="02030504000101010101" pitchFamily="18" charset="-127"/>
              </a:rPr>
              <a:t>20</a:t>
            </a:r>
            <a:r>
              <a:rPr lang="ko-KR" altLang="en-US" sz="2000" dirty="0">
                <a:solidFill>
                  <a:srgbClr val="0101FE"/>
                </a:solidFill>
                <a:ea typeface="휴먼모음T" panose="02030504000101010101" pitchFamily="18" charset="-127"/>
              </a:rPr>
              <a:t>미터 이상의 도로가 있는지 여부 조사 내용 기재</a:t>
            </a:r>
            <a:br>
              <a:rPr lang="en-US" altLang="ko-KR" sz="2000" dirty="0">
                <a:solidFill>
                  <a:srgbClr val="0101FE"/>
                </a:solidFill>
                <a:ea typeface="휴먼모음T" panose="02030504000101010101" pitchFamily="18" charset="-127"/>
              </a:rPr>
            </a:br>
            <a:r>
              <a:rPr lang="ko-KR" altLang="en-US" sz="2000" b="1" dirty="0">
                <a:solidFill>
                  <a:srgbClr val="0101FE"/>
                </a:solidFill>
                <a:ea typeface="휴먼모음T" panose="02030504000101010101" pitchFamily="18" charset="-127"/>
              </a:rPr>
              <a:t>해당 도로가 없다면 </a:t>
            </a:r>
            <a:r>
              <a:rPr lang="en-US" altLang="ko-KR" sz="2000" b="1" dirty="0">
                <a:solidFill>
                  <a:srgbClr val="0101FE"/>
                </a:solidFill>
                <a:ea typeface="휴먼모음T" panose="02030504000101010101" pitchFamily="18" charset="-127"/>
              </a:rPr>
              <a:t>“</a:t>
            </a:r>
            <a:r>
              <a:rPr lang="ko-KR" altLang="en-US" sz="2000" b="1" dirty="0">
                <a:solidFill>
                  <a:srgbClr val="0101FE"/>
                </a:solidFill>
                <a:ea typeface="휴먼모음T" panose="02030504000101010101" pitchFamily="18" charset="-127"/>
              </a:rPr>
              <a:t>해당사항 없음</a:t>
            </a:r>
            <a:r>
              <a:rPr lang="en-US" altLang="ko-KR" sz="2000" b="1" dirty="0">
                <a:solidFill>
                  <a:srgbClr val="0101FE"/>
                </a:solidFill>
                <a:ea typeface="휴먼모음T" panose="02030504000101010101" pitchFamily="18" charset="-127"/>
              </a:rPr>
              <a:t>＇</a:t>
            </a:r>
            <a:r>
              <a:rPr lang="ko-KR" altLang="en-US" sz="2000" b="1" dirty="0">
                <a:solidFill>
                  <a:srgbClr val="0101FE"/>
                </a:solidFill>
                <a:ea typeface="휴먼모음T" panose="02030504000101010101" pitchFamily="18" charset="-127"/>
              </a:rPr>
              <a:t>으로 명시</a:t>
            </a:r>
            <a:br>
              <a:rPr lang="en-US" altLang="ko-KR" sz="2000" dirty="0">
                <a:solidFill>
                  <a:srgbClr val="FF0000"/>
                </a:solidFill>
                <a:ea typeface="휴먼모음T" panose="02030504000101010101" pitchFamily="18" charset="-127"/>
              </a:rPr>
            </a:br>
            <a:br>
              <a:rPr lang="en-US" altLang="ko-KR" sz="2000" dirty="0">
                <a:solidFill>
                  <a:srgbClr val="FF0000"/>
                </a:solidFill>
              </a:rPr>
            </a:br>
            <a:r>
              <a:rPr lang="en-US" altLang="ko-KR" sz="3000" b="1" dirty="0"/>
              <a:t>5. </a:t>
            </a:r>
            <a:r>
              <a:rPr lang="ko-KR" altLang="en-US" sz="3000" b="1" dirty="0" err="1"/>
              <a:t>지하매설물</a:t>
            </a:r>
            <a:r>
              <a:rPr lang="ko-KR" altLang="en-US" sz="3000" b="1" dirty="0"/>
              <a:t> 및 </a:t>
            </a:r>
            <a:r>
              <a:rPr lang="ko-KR" altLang="en-US" sz="3000" b="1" dirty="0" err="1"/>
              <a:t>지장물</a:t>
            </a:r>
            <a:r>
              <a:rPr lang="ko-KR" altLang="en-US" sz="3000" b="1" dirty="0"/>
              <a:t> 조사자료 및 처리계획</a:t>
            </a:r>
            <a:br>
              <a:rPr lang="en-US" altLang="ko-KR" sz="3000" b="1" dirty="0"/>
            </a:br>
            <a:r>
              <a:rPr lang="ko-KR" altLang="en-US" sz="2000" dirty="0">
                <a:solidFill>
                  <a:srgbClr val="0101FE"/>
                </a:solidFill>
                <a:ea typeface="휴먼모음T" panose="02030504000101010101" pitchFamily="18" charset="-127"/>
              </a:rPr>
              <a:t>하수처리시설 철거 여부 명기</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철거하지 않을 경우</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해당사항 없음</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으로 명시</a:t>
            </a:r>
            <a:r>
              <a:rPr lang="en-US" altLang="ko-KR" sz="2000" dirty="0">
                <a:solidFill>
                  <a:srgbClr val="0101FE"/>
                </a:solidFill>
                <a:ea typeface="휴먼모음T" panose="02030504000101010101" pitchFamily="18" charset="-127"/>
              </a:rPr>
              <a:t>)</a:t>
            </a:r>
            <a:br>
              <a:rPr lang="en-US" altLang="ko-KR" sz="2000" dirty="0">
                <a:solidFill>
                  <a:srgbClr val="0101FE"/>
                </a:solidFill>
                <a:ea typeface="휴먼모음T" panose="02030504000101010101" pitchFamily="18" charset="-127"/>
              </a:rPr>
            </a:br>
            <a:endParaRPr lang="ko-KR" altLang="en-US" sz="3000" dirty="0">
              <a:solidFill>
                <a:srgbClr val="FF0000"/>
              </a:solidFill>
              <a:ea typeface="휴먼모음T" panose="02030504000101010101" pitchFamily="18" charset="-127"/>
            </a:endParaRPr>
          </a:p>
        </p:txBody>
      </p:sp>
      <p:grpSp>
        <p:nvGrpSpPr>
          <p:cNvPr id="2" name="그룹 1"/>
          <p:cNvGrpSpPr/>
          <p:nvPr/>
        </p:nvGrpSpPr>
        <p:grpSpPr>
          <a:xfrm>
            <a:off x="1008534" y="9631176"/>
            <a:ext cx="12997444" cy="720080"/>
            <a:chOff x="1044538" y="9163124"/>
            <a:chExt cx="12997444" cy="720080"/>
          </a:xfrm>
        </p:grpSpPr>
        <p:sp>
          <p:nvSpPr>
            <p:cNvPr id="30" name="직사각형 29"/>
            <p:cNvSpPr/>
            <p:nvPr/>
          </p:nvSpPr>
          <p:spPr>
            <a:xfrm>
              <a:off x="1044538" y="9163124"/>
              <a:ext cx="1591524" cy="324036"/>
            </a:xfrm>
            <a:prstGeom prst="rect">
              <a:avLst/>
            </a:prstGeom>
            <a:solidFill>
              <a:srgbClr val="172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위치도</a:t>
              </a:r>
              <a:r>
                <a:rPr lang="en-US" altLang="ko-KR" sz="1400" dirty="0">
                  <a:solidFill>
                    <a:schemeClr val="bg1"/>
                  </a:solidFill>
                </a:rPr>
                <a:t>, </a:t>
              </a:r>
              <a:r>
                <a:rPr lang="ko-KR" altLang="en-US" sz="1400" dirty="0">
                  <a:solidFill>
                    <a:schemeClr val="bg1"/>
                  </a:solidFill>
                </a:rPr>
                <a:t>주변지역</a:t>
              </a:r>
              <a:endParaRPr lang="ko-KR" altLang="en-US" sz="1500" dirty="0">
                <a:solidFill>
                  <a:schemeClr val="bg1"/>
                </a:solidFill>
              </a:endParaRPr>
            </a:p>
          </p:txBody>
        </p:sp>
        <p:sp>
          <p:nvSpPr>
            <p:cNvPr id="31" name="직사각형 30"/>
            <p:cNvSpPr/>
            <p:nvPr/>
          </p:nvSpPr>
          <p:spPr>
            <a:xfrm>
              <a:off x="12450458"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1044538"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73955"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4" name="직사각형 33"/>
            <p:cNvSpPr/>
            <p:nvPr/>
          </p:nvSpPr>
          <p:spPr>
            <a:xfrm>
              <a:off x="4303372"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4" name="직사각형 43"/>
            <p:cNvSpPr/>
            <p:nvPr/>
          </p:nvSpPr>
          <p:spPr>
            <a:xfrm>
              <a:off x="5932790"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5" name="직사각형 44"/>
            <p:cNvSpPr/>
            <p:nvPr/>
          </p:nvSpPr>
          <p:spPr>
            <a:xfrm>
              <a:off x="2673955"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6" name="직사각형 45"/>
            <p:cNvSpPr/>
            <p:nvPr/>
          </p:nvSpPr>
          <p:spPr>
            <a:xfrm>
              <a:off x="4303372"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7" name="직사각형 46"/>
            <p:cNvSpPr/>
            <p:nvPr/>
          </p:nvSpPr>
          <p:spPr>
            <a:xfrm>
              <a:off x="5932790"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62207"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91624"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821041"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2" name="직사각형 51"/>
            <p:cNvSpPr/>
            <p:nvPr/>
          </p:nvSpPr>
          <p:spPr>
            <a:xfrm>
              <a:off x="7562207"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53" name="직사각형 52"/>
            <p:cNvSpPr/>
            <p:nvPr/>
          </p:nvSpPr>
          <p:spPr>
            <a:xfrm>
              <a:off x="9191624"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821041"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450458"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grpSp>
      <p:sp>
        <p:nvSpPr>
          <p:cNvPr id="3" name="직사각형 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a:t>
            </a:r>
            <a:endParaRPr lang="ko-KR" altLang="en-US" sz="2500" i="1" dirty="0">
              <a:solidFill>
                <a:schemeClr val="tx1"/>
              </a:solidFill>
              <a:latin typeface="Impact" panose="020B080603090205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8730" y="378148"/>
            <a:ext cx="5536308" cy="653797"/>
          </a:xfrm>
          <a:prstGeom prst="rect">
            <a:avLst/>
          </a:prstGeom>
          <a:noFill/>
        </p:spPr>
        <p:txBody>
          <a:bodyPr wrap="squar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해체건축물 개요</a:t>
            </a:r>
          </a:p>
        </p:txBody>
      </p:sp>
      <p:sp>
        <p:nvSpPr>
          <p:cNvPr id="286" name="제목 1"/>
          <p:cNvSpPr>
            <a:spLocks noGrp="1"/>
          </p:cNvSpPr>
          <p:nvPr>
            <p:ph type="ctrTitle"/>
          </p:nvPr>
        </p:nvSpPr>
        <p:spPr>
          <a:xfrm>
            <a:off x="1080542" y="1566280"/>
            <a:ext cx="12547752" cy="7956884"/>
          </a:xfrm>
          <a:ln>
            <a:noFill/>
          </a:ln>
        </p:spPr>
        <p:txBody>
          <a:bodyPr>
            <a:normAutofit/>
          </a:bodyPr>
          <a:lstStyle/>
          <a:p>
            <a:r>
              <a:rPr lang="en-US" altLang="ko-KR" sz="3000" b="1" dirty="0"/>
              <a:t>1. </a:t>
            </a:r>
            <a:r>
              <a:rPr lang="ko-KR" altLang="en-US" sz="3000" b="1" dirty="0"/>
              <a:t>해체건축물 개요</a:t>
            </a:r>
            <a:br>
              <a:rPr lang="en-US" altLang="ko-KR" sz="3000" dirty="0"/>
            </a:br>
            <a:r>
              <a:rPr lang="ko-KR" altLang="en-US" sz="2000" dirty="0" err="1">
                <a:solidFill>
                  <a:srgbClr val="FF0000"/>
                </a:solidFill>
              </a:rPr>
              <a:t>동별</a:t>
            </a:r>
            <a:r>
              <a:rPr lang="ko-KR" altLang="en-US" sz="2000" dirty="0">
                <a:solidFill>
                  <a:srgbClr val="FF0000"/>
                </a:solidFill>
              </a:rPr>
              <a:t> 개요</a:t>
            </a:r>
            <a:r>
              <a:rPr lang="en-US" altLang="ko-KR" sz="2000" dirty="0">
                <a:solidFill>
                  <a:srgbClr val="FF0000"/>
                </a:solidFill>
              </a:rPr>
              <a:t>(</a:t>
            </a:r>
            <a:r>
              <a:rPr lang="ko-KR" altLang="en-US" sz="2000" dirty="0">
                <a:solidFill>
                  <a:srgbClr val="FF0000"/>
                </a:solidFill>
              </a:rPr>
              <a:t>지번</a:t>
            </a:r>
            <a:r>
              <a:rPr lang="en-US" altLang="ko-KR" sz="2000" dirty="0">
                <a:solidFill>
                  <a:srgbClr val="FF0000"/>
                </a:solidFill>
              </a:rPr>
              <a:t>, </a:t>
            </a:r>
            <a:r>
              <a:rPr lang="ko-KR" altLang="en-US" sz="2000" dirty="0">
                <a:solidFill>
                  <a:srgbClr val="FF0000"/>
                </a:solidFill>
              </a:rPr>
              <a:t>구조</a:t>
            </a:r>
            <a:r>
              <a:rPr lang="en-US" altLang="ko-KR" sz="2000" dirty="0">
                <a:solidFill>
                  <a:srgbClr val="FF0000"/>
                </a:solidFill>
              </a:rPr>
              <a:t>, </a:t>
            </a:r>
            <a:r>
              <a:rPr lang="ko-KR" altLang="en-US" sz="2000" dirty="0">
                <a:solidFill>
                  <a:srgbClr val="FF0000"/>
                </a:solidFill>
              </a:rPr>
              <a:t>용도</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층수 연면적</a:t>
            </a:r>
            <a:r>
              <a:rPr lang="en-US" altLang="ko-KR" sz="2000" dirty="0">
                <a:solidFill>
                  <a:srgbClr val="FF0000"/>
                </a:solidFill>
              </a:rPr>
              <a:t>, </a:t>
            </a:r>
            <a:r>
              <a:rPr lang="ko-KR" altLang="en-US" sz="2000" dirty="0">
                <a:solidFill>
                  <a:srgbClr val="FF0000"/>
                </a:solidFill>
              </a:rPr>
              <a:t>현장전경 사진 등</a:t>
            </a:r>
            <a:r>
              <a:rPr lang="en-US" altLang="ko-KR" sz="2000" dirty="0">
                <a:solidFill>
                  <a:srgbClr val="FF0000"/>
                </a:solidFill>
              </a:rPr>
              <a:t>)</a:t>
            </a:r>
            <a:br>
              <a:rPr lang="en-US" altLang="ko-KR" sz="2000" dirty="0">
                <a:solidFill>
                  <a:srgbClr val="FF0000"/>
                </a:solidFill>
              </a:rPr>
            </a:b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해체 규모 개요</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건축물 해체 규모</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연면적</a:t>
            </a:r>
            <a:r>
              <a:rPr lang="en-US" altLang="ko-KR" sz="2000" dirty="0">
                <a:solidFill>
                  <a:srgbClr val="0101FE"/>
                </a:solidFill>
                <a:ea typeface="휴먼모음T" panose="02030504000101010101" pitchFamily="18" charset="-127"/>
              </a:rPr>
              <a:t>)</a:t>
            </a:r>
            <a:r>
              <a:rPr lang="ko-KR" altLang="en-US" sz="2000" dirty="0">
                <a:solidFill>
                  <a:srgbClr val="0101FE"/>
                </a:solidFill>
                <a:ea typeface="휴먼모음T" panose="02030504000101010101" pitchFamily="18" charset="-127"/>
              </a:rPr>
              <a:t> 기재 必</a:t>
            </a:r>
            <a:r>
              <a:rPr lang="en-US" altLang="ko-KR" sz="2000" dirty="0">
                <a:solidFill>
                  <a:srgbClr val="0101FE"/>
                </a:solidFill>
                <a:ea typeface="휴먼모음T" panose="02030504000101010101" pitchFamily="18" charset="-127"/>
              </a:rPr>
              <a:t>,</a:t>
            </a:r>
            <a:br>
              <a:rPr lang="en-US" altLang="ko-KR" sz="2000" dirty="0">
                <a:solidFill>
                  <a:srgbClr val="0101FE"/>
                </a:solidFill>
                <a:ea typeface="휴먼모음T" panose="02030504000101010101" pitchFamily="18" charset="-127"/>
              </a:rPr>
            </a:br>
            <a:r>
              <a:rPr lang="ko-KR" altLang="en-US" sz="2000" dirty="0" err="1">
                <a:solidFill>
                  <a:srgbClr val="0101FE"/>
                </a:solidFill>
                <a:ea typeface="휴먼모음T" panose="02030504000101010101" pitchFamily="18" charset="-127"/>
              </a:rPr>
              <a:t>주요구조부</a:t>
            </a:r>
            <a:r>
              <a:rPr lang="ko-KR" altLang="en-US" sz="2000" dirty="0">
                <a:solidFill>
                  <a:srgbClr val="0101FE"/>
                </a:solidFill>
                <a:ea typeface="휴먼모음T" panose="02030504000101010101" pitchFamily="18" charset="-127"/>
              </a:rPr>
              <a:t> </a:t>
            </a:r>
            <a:r>
              <a:rPr lang="ko-KR" altLang="en-US" sz="2000" dirty="0" err="1">
                <a:solidFill>
                  <a:srgbClr val="0101FE"/>
                </a:solidFill>
                <a:ea typeface="휴먼모음T" panose="02030504000101010101" pitchFamily="18" charset="-127"/>
              </a:rPr>
              <a:t>해체로서</a:t>
            </a:r>
            <a:r>
              <a:rPr lang="ko-KR" altLang="en-US" sz="2000" dirty="0">
                <a:solidFill>
                  <a:srgbClr val="0101FE"/>
                </a:solidFill>
                <a:ea typeface="휴먼모음T" panose="02030504000101010101" pitchFamily="18" charset="-127"/>
              </a:rPr>
              <a:t> 연면적 증감이 없을 경우</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해체 부위 수량 기재 必</a:t>
            </a:r>
            <a:r>
              <a:rPr lang="en-US" altLang="ko-KR" sz="2000" dirty="0">
                <a:solidFill>
                  <a:srgbClr val="0101FE"/>
                </a:solidFill>
                <a:ea typeface="휴먼모음T" panose="02030504000101010101" pitchFamily="18" charset="-127"/>
              </a:rPr>
              <a:t>, </a:t>
            </a:r>
            <a:br>
              <a:rPr lang="en-US" altLang="ko-KR" sz="2000" dirty="0">
                <a:solidFill>
                  <a:srgbClr val="0101FE"/>
                </a:solidFill>
                <a:ea typeface="휴먼모음T" panose="02030504000101010101" pitchFamily="18" charset="-127"/>
              </a:rPr>
            </a:br>
            <a:r>
              <a:rPr lang="ko-KR" altLang="en-US" sz="2000" dirty="0" err="1">
                <a:solidFill>
                  <a:srgbClr val="0101FE"/>
                </a:solidFill>
                <a:ea typeface="휴먼모음T" panose="02030504000101010101" pitchFamily="18" charset="-127"/>
              </a:rPr>
              <a:t>주요구조부</a:t>
            </a:r>
            <a:r>
              <a:rPr lang="ko-KR" altLang="en-US" sz="2000" dirty="0">
                <a:solidFill>
                  <a:srgbClr val="0101FE"/>
                </a:solidFill>
                <a:ea typeface="휴먼모음T" panose="02030504000101010101" pitchFamily="18" charset="-127"/>
              </a:rPr>
              <a:t> </a:t>
            </a:r>
            <a:r>
              <a:rPr lang="ko-KR" altLang="en-US" sz="2000" dirty="0" err="1">
                <a:solidFill>
                  <a:srgbClr val="0101FE"/>
                </a:solidFill>
                <a:ea typeface="휴먼모음T" panose="02030504000101010101" pitchFamily="18" charset="-127"/>
              </a:rPr>
              <a:t>해체로서</a:t>
            </a:r>
            <a:r>
              <a:rPr lang="ko-KR" altLang="en-US" sz="2000" dirty="0">
                <a:solidFill>
                  <a:srgbClr val="0101FE"/>
                </a:solidFill>
                <a:ea typeface="휴먼모음T" panose="02030504000101010101" pitchFamily="18" charset="-127"/>
              </a:rPr>
              <a:t> 연면적 증감이 있을 경우</a:t>
            </a:r>
            <a:r>
              <a:rPr lang="en-US" altLang="ko-KR" sz="2000" dirty="0">
                <a:solidFill>
                  <a:srgbClr val="0101FE"/>
                </a:solidFill>
                <a:ea typeface="휴먼모음T" panose="02030504000101010101" pitchFamily="18" charset="-127"/>
              </a:rPr>
              <a:t>, </a:t>
            </a:r>
            <a:r>
              <a:rPr lang="ko-KR" altLang="en-US" sz="2000" dirty="0">
                <a:solidFill>
                  <a:srgbClr val="0101FE"/>
                </a:solidFill>
                <a:ea typeface="휴먼모음T" panose="02030504000101010101" pitchFamily="18" charset="-127"/>
              </a:rPr>
              <a:t>해체 연면적 기재 必</a:t>
            </a:r>
            <a:r>
              <a:rPr lang="en-US" altLang="ko-KR" sz="2000" dirty="0">
                <a:solidFill>
                  <a:srgbClr val="0101FE"/>
                </a:solidFill>
                <a:ea typeface="휴먼모음T" panose="02030504000101010101" pitchFamily="18" charset="-127"/>
              </a:rPr>
              <a:t>)</a:t>
            </a:r>
            <a:br>
              <a:rPr lang="en-US" altLang="ko-KR" sz="2000" dirty="0">
                <a:solidFill>
                  <a:srgbClr val="0101FE"/>
                </a:solidFill>
                <a:ea typeface="휴먼모음T" panose="02030504000101010101" pitchFamily="18" charset="-127"/>
              </a:rPr>
            </a:br>
            <a:br>
              <a:rPr lang="en-US" altLang="ko-KR" sz="3000" dirty="0">
                <a:solidFill>
                  <a:srgbClr val="0101FE"/>
                </a:solidFill>
                <a:ea typeface="휴먼모음T" panose="02030504000101010101" pitchFamily="18" charset="-127"/>
              </a:rPr>
            </a:br>
            <a:r>
              <a:rPr lang="en-US" altLang="ko-KR" sz="3000" b="1" dirty="0"/>
              <a:t>2. </a:t>
            </a:r>
            <a:r>
              <a:rPr lang="ko-KR" altLang="en-US" sz="3000" b="1" dirty="0"/>
              <a:t>해체건축물 현황도면</a:t>
            </a:r>
            <a:br>
              <a:rPr lang="en-US" altLang="ko-KR" sz="3000" dirty="0"/>
            </a:br>
            <a:r>
              <a:rPr lang="en-US" altLang="ko-KR" sz="2400" dirty="0"/>
              <a:t>1) </a:t>
            </a:r>
            <a:r>
              <a:rPr lang="ko-KR" altLang="en-US" sz="2400" dirty="0"/>
              <a:t>배치도</a:t>
            </a:r>
            <a:br>
              <a:rPr lang="en-US" altLang="ko-KR" sz="2400" dirty="0"/>
            </a:br>
            <a:r>
              <a:rPr lang="en-US" altLang="ko-KR" sz="2400" dirty="0"/>
              <a:t>2) </a:t>
            </a:r>
            <a:r>
              <a:rPr lang="ko-KR" altLang="en-US" sz="2400" dirty="0"/>
              <a:t>평면도</a:t>
            </a:r>
            <a:br>
              <a:rPr lang="en-US" altLang="ko-KR" sz="2400" dirty="0"/>
            </a:br>
            <a:r>
              <a:rPr lang="en-US" altLang="ko-KR" sz="2400" dirty="0"/>
              <a:t>3) </a:t>
            </a:r>
            <a:r>
              <a:rPr lang="ko-KR" altLang="en-US" sz="2400" dirty="0"/>
              <a:t>단면도</a:t>
            </a:r>
            <a:br>
              <a:rPr lang="en-US" altLang="ko-KR" sz="3000" dirty="0"/>
            </a:br>
            <a:r>
              <a:rPr lang="ko-KR" altLang="en-US" sz="2000" dirty="0">
                <a:solidFill>
                  <a:srgbClr val="FF0000"/>
                </a:solidFill>
              </a:rPr>
              <a:t>배치도 단면도는 인접 건축물까지 포함하여 작성</a:t>
            </a:r>
            <a:r>
              <a:rPr lang="en-US" altLang="ko-KR" sz="2000" dirty="0">
                <a:solidFill>
                  <a:srgbClr val="FF0000"/>
                </a:solidFill>
              </a:rPr>
              <a:t>-</a:t>
            </a:r>
            <a:r>
              <a:rPr lang="ko-KR" altLang="en-US" sz="2000" dirty="0">
                <a:solidFill>
                  <a:srgbClr val="FF0000"/>
                </a:solidFill>
              </a:rPr>
              <a:t>해체건축물과의 </a:t>
            </a:r>
            <a:r>
              <a:rPr lang="ko-KR" altLang="en-US" sz="2000" dirty="0" err="1">
                <a:solidFill>
                  <a:srgbClr val="FF0000"/>
                </a:solidFill>
              </a:rPr>
              <a:t>이격거리</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깊이 등 표시</a:t>
            </a:r>
            <a:br>
              <a:rPr lang="en-US" altLang="ko-KR" sz="2000" dirty="0">
                <a:solidFill>
                  <a:srgbClr val="FF0000"/>
                </a:solidFill>
              </a:rPr>
            </a:br>
            <a:br>
              <a:rPr lang="en-US" altLang="ko-KR" sz="2000" dirty="0">
                <a:solidFill>
                  <a:srgbClr val="FF0000"/>
                </a:solidFill>
              </a:rPr>
            </a:br>
            <a:r>
              <a:rPr lang="en-US" altLang="ko-KR" sz="3000" b="1" dirty="0"/>
              <a:t>3. </a:t>
            </a:r>
            <a:r>
              <a:rPr lang="ko-KR" altLang="en-US" sz="3000" b="1" dirty="0"/>
              <a:t>해체건축물 내</a:t>
            </a:r>
            <a:r>
              <a:rPr lang="en-US" altLang="ko-KR" sz="3000" b="1" dirty="0"/>
              <a:t>,</a:t>
            </a:r>
            <a:r>
              <a:rPr lang="ko-KR" altLang="en-US" sz="3000" b="1" dirty="0"/>
              <a:t>외부 마감재 현황</a:t>
            </a:r>
            <a:br>
              <a:rPr lang="en-US" altLang="ko-KR" sz="3000" dirty="0"/>
            </a:br>
            <a:r>
              <a:rPr lang="ko-KR" altLang="en-US" sz="2000" dirty="0" err="1">
                <a:solidFill>
                  <a:srgbClr val="FF0000"/>
                </a:solidFill>
              </a:rPr>
              <a:t>해체건축물</a:t>
            </a:r>
            <a:r>
              <a:rPr lang="ko-KR" altLang="en-US" sz="2000" dirty="0">
                <a:solidFill>
                  <a:srgbClr val="FF0000"/>
                </a:solidFill>
              </a:rPr>
              <a:t> 해체 전 현장전경</a:t>
            </a:r>
            <a:r>
              <a:rPr lang="en-US" altLang="ko-KR" sz="2000" dirty="0">
                <a:solidFill>
                  <a:srgbClr val="FF0000"/>
                </a:solidFill>
              </a:rPr>
              <a:t> </a:t>
            </a:r>
            <a:r>
              <a:rPr lang="ko-KR" altLang="en-US" sz="2000" dirty="0">
                <a:solidFill>
                  <a:srgbClr val="FF0000"/>
                </a:solidFill>
              </a:rPr>
              <a:t>사진</a:t>
            </a:r>
            <a:r>
              <a:rPr lang="en-US" altLang="ko-KR" sz="2000" dirty="0">
                <a:solidFill>
                  <a:srgbClr val="FF0000"/>
                </a:solidFill>
              </a:rPr>
              <a:t>(</a:t>
            </a:r>
            <a:r>
              <a:rPr lang="ko-KR" altLang="en-US" sz="2000" dirty="0">
                <a:solidFill>
                  <a:srgbClr val="FF0000"/>
                </a:solidFill>
              </a:rPr>
              <a:t>내</a:t>
            </a:r>
            <a:r>
              <a:rPr lang="en-US" altLang="ko-KR" sz="2000" dirty="0">
                <a:solidFill>
                  <a:srgbClr val="FF0000"/>
                </a:solidFill>
              </a:rPr>
              <a:t>, </a:t>
            </a:r>
            <a:r>
              <a:rPr lang="ko-KR" altLang="en-US" sz="2000" dirty="0">
                <a:solidFill>
                  <a:srgbClr val="FF0000"/>
                </a:solidFill>
              </a:rPr>
              <a:t>외부</a:t>
            </a:r>
            <a:r>
              <a:rPr lang="en-US" altLang="ko-KR" sz="2000" dirty="0">
                <a:solidFill>
                  <a:srgbClr val="FF0000"/>
                </a:solidFill>
              </a:rPr>
              <a:t>)</a:t>
            </a:r>
            <a:br>
              <a:rPr lang="en-US" altLang="ko-KR" sz="2000" dirty="0">
                <a:solidFill>
                  <a:srgbClr val="FF0000"/>
                </a:solidFill>
              </a:rPr>
            </a:br>
            <a:br>
              <a:rPr lang="en-US" altLang="ko-KR" sz="2000" dirty="0">
                <a:solidFill>
                  <a:srgbClr val="FF0000"/>
                </a:solidFill>
              </a:rPr>
            </a:br>
            <a:r>
              <a:rPr lang="en-US" altLang="ko-KR" sz="3000" b="1" dirty="0"/>
              <a:t>4. </a:t>
            </a:r>
            <a:r>
              <a:rPr lang="ko-KR" altLang="en-US" sz="3000" b="1" dirty="0"/>
              <a:t>유해물질 및 환경공해조사</a:t>
            </a:r>
            <a:br>
              <a:rPr lang="en-US" altLang="ko-KR" sz="3000" dirty="0"/>
            </a:br>
            <a:r>
              <a:rPr lang="ko-KR" altLang="en-US" sz="2000" dirty="0">
                <a:solidFill>
                  <a:srgbClr val="FF0000"/>
                </a:solidFill>
              </a:rPr>
              <a:t>기관석면조사 결과 유무</a:t>
            </a:r>
            <a:r>
              <a:rPr lang="en-US" altLang="ko-KR" sz="2000" dirty="0">
                <a:solidFill>
                  <a:srgbClr val="FF0000"/>
                </a:solidFill>
              </a:rPr>
              <a:t>, </a:t>
            </a:r>
            <a:r>
              <a:rPr lang="ko-KR" altLang="en-US" sz="2000" dirty="0" err="1">
                <a:solidFill>
                  <a:srgbClr val="FF0000"/>
                </a:solidFill>
              </a:rPr>
              <a:t>오폐수</a:t>
            </a:r>
            <a:r>
              <a:rPr lang="en-US" altLang="ko-KR" sz="2000" dirty="0">
                <a:solidFill>
                  <a:srgbClr val="FF0000"/>
                </a:solidFill>
              </a:rPr>
              <a:t>, </a:t>
            </a:r>
            <a:r>
              <a:rPr lang="ko-KR" altLang="en-US" sz="2000" dirty="0">
                <a:solidFill>
                  <a:srgbClr val="FF0000"/>
                </a:solidFill>
              </a:rPr>
              <a:t>가연성물질 유무 등</a:t>
            </a:r>
            <a:br>
              <a:rPr lang="en-US" altLang="ko-KR" sz="2000" dirty="0">
                <a:solidFill>
                  <a:srgbClr val="FF0000"/>
                </a:solidFill>
              </a:rPr>
            </a:br>
            <a:br>
              <a:rPr lang="en-US" altLang="ko-KR" sz="2000" dirty="0">
                <a:solidFill>
                  <a:srgbClr val="FF0000"/>
                </a:solidFill>
              </a:rPr>
            </a:br>
            <a:r>
              <a:rPr lang="en-US" altLang="ko-KR" sz="3000" b="1" dirty="0"/>
              <a:t>5. </a:t>
            </a:r>
            <a:r>
              <a:rPr lang="ko-KR" altLang="en-US" sz="3000" b="1" dirty="0"/>
              <a:t>해체안내표지판 및 부착위치</a:t>
            </a:r>
            <a:br>
              <a:rPr lang="en-US" altLang="ko-KR" sz="3000" b="1" dirty="0"/>
            </a:br>
            <a:r>
              <a:rPr lang="ko-KR" altLang="en-US" sz="2000" dirty="0">
                <a:solidFill>
                  <a:srgbClr val="FF0000"/>
                </a:solidFill>
              </a:rPr>
              <a:t>출입구 근처</a:t>
            </a:r>
            <a:r>
              <a:rPr lang="en-US" altLang="ko-KR" sz="2000" dirty="0">
                <a:solidFill>
                  <a:srgbClr val="FF0000"/>
                </a:solidFill>
              </a:rPr>
              <a:t>, </a:t>
            </a:r>
            <a:r>
              <a:rPr lang="ko-KR" altLang="en-US" sz="2000" dirty="0">
                <a:solidFill>
                  <a:srgbClr val="FF0000"/>
                </a:solidFill>
              </a:rPr>
              <a:t>도로변 방향 등 최대한 공사정보를 알릴 수 있는 위치에 부착</a:t>
            </a:r>
            <a:br>
              <a:rPr lang="en-US" altLang="ko-KR" sz="2000" dirty="0">
                <a:solidFill>
                  <a:srgbClr val="FF0000"/>
                </a:solidFill>
              </a:rPr>
            </a:br>
            <a:r>
              <a:rPr lang="ko-KR" altLang="en-US" sz="2000" dirty="0">
                <a:solidFill>
                  <a:srgbClr val="FF0000"/>
                </a:solidFill>
              </a:rPr>
              <a:t>사이트가 넓은 경우 표지판 </a:t>
            </a:r>
            <a:r>
              <a:rPr lang="en-US" altLang="ko-KR" sz="2000" dirty="0">
                <a:solidFill>
                  <a:srgbClr val="FF0000"/>
                </a:solidFill>
              </a:rPr>
              <a:t>2</a:t>
            </a:r>
            <a:r>
              <a:rPr lang="ko-KR" altLang="en-US" sz="2000" dirty="0">
                <a:solidFill>
                  <a:srgbClr val="FF0000"/>
                </a:solidFill>
              </a:rPr>
              <a:t>개소 이상 설치</a:t>
            </a:r>
          </a:p>
        </p:txBody>
      </p:sp>
      <p:grpSp>
        <p:nvGrpSpPr>
          <p:cNvPr id="2" name="그룹 1"/>
          <p:cNvGrpSpPr/>
          <p:nvPr/>
        </p:nvGrpSpPr>
        <p:grpSpPr>
          <a:xfrm>
            <a:off x="988707" y="9613174"/>
            <a:ext cx="12997444" cy="720080"/>
            <a:chOff x="988707" y="9613174"/>
            <a:chExt cx="12997444" cy="720080"/>
          </a:xfrm>
        </p:grpSpPr>
        <p:sp>
          <p:nvSpPr>
            <p:cNvPr id="30" name="직사각형 2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1" name="직사각형 3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5" name="직사각형 44"/>
            <p:cNvSpPr/>
            <p:nvPr/>
          </p:nvSpPr>
          <p:spPr>
            <a:xfrm>
              <a:off x="2618124" y="9613174"/>
              <a:ext cx="1591524" cy="324036"/>
            </a:xfrm>
            <a:prstGeom prst="rect">
              <a:avLst/>
            </a:prstGeom>
            <a:solidFill>
              <a:srgbClr val="042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해체건축물 개요</a:t>
              </a:r>
            </a:p>
          </p:txBody>
        </p:sp>
        <p:sp>
          <p:nvSpPr>
            <p:cNvPr id="46" name="직사각형 45"/>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7" name="직사각형 4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3" name="직사각형 5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56" name="직사각형 5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57" name="직사각형 5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grpSp>
      <p:sp>
        <p:nvSpPr>
          <p:cNvPr id="24" name="TextBox 23">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2756270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280351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관리조직도</a:t>
            </a:r>
          </a:p>
        </p:txBody>
      </p:sp>
      <p:sp>
        <p:nvSpPr>
          <p:cNvPr id="286" name="제목 1"/>
          <p:cNvSpPr>
            <a:spLocks noGrp="1"/>
          </p:cNvSpPr>
          <p:nvPr>
            <p:ph type="ctrTitle"/>
          </p:nvPr>
        </p:nvSpPr>
        <p:spPr>
          <a:xfrm>
            <a:off x="3156385" y="2178348"/>
            <a:ext cx="8797365" cy="6408711"/>
          </a:xfrm>
          <a:ln>
            <a:noFill/>
          </a:ln>
        </p:spPr>
        <p:txBody>
          <a:bodyPr>
            <a:normAutofit/>
          </a:bodyPr>
          <a:lstStyle/>
          <a:p>
            <a:r>
              <a:rPr lang="en-US" altLang="ko-KR" sz="3000" b="1" dirty="0"/>
              <a:t>1. </a:t>
            </a:r>
            <a:r>
              <a:rPr lang="ko-KR" altLang="en-US" sz="3000" b="1" dirty="0"/>
              <a:t>관리조직도</a:t>
            </a:r>
            <a:br>
              <a:rPr lang="en-US" altLang="ko-KR" sz="2000" dirty="0">
                <a:solidFill>
                  <a:srgbClr val="FF0000"/>
                </a:solidFill>
              </a:rPr>
            </a:br>
            <a:r>
              <a:rPr lang="en-US" altLang="ko-KR" sz="2000" dirty="0">
                <a:solidFill>
                  <a:srgbClr val="FF0000"/>
                </a:solidFill>
              </a:rPr>
              <a:t>1) </a:t>
            </a:r>
            <a:r>
              <a:rPr lang="ko-KR" altLang="en-US" sz="2000" dirty="0">
                <a:solidFill>
                  <a:srgbClr val="FF0000"/>
                </a:solidFill>
              </a:rPr>
              <a:t>신호수 업무분장 기입 必 </a:t>
            </a:r>
            <a:br>
              <a:rPr lang="en-US" altLang="ko-KR" sz="2000" dirty="0">
                <a:solidFill>
                  <a:srgbClr val="FF0000"/>
                </a:solidFill>
              </a:rPr>
            </a:br>
            <a:r>
              <a:rPr lang="en-US" altLang="ko-KR" sz="2000" dirty="0">
                <a:solidFill>
                  <a:srgbClr val="FF0000"/>
                </a:solidFill>
              </a:rPr>
              <a:t>(</a:t>
            </a:r>
            <a:r>
              <a:rPr lang="ko-KR" altLang="en-US" sz="2000" dirty="0">
                <a:solidFill>
                  <a:srgbClr val="FF0000"/>
                </a:solidFill>
              </a:rPr>
              <a:t>신호수가 장비운영업무에 분장되는 등 모순되는 업무분장 금지</a:t>
            </a:r>
            <a:r>
              <a:rPr lang="en-US" altLang="ko-KR" sz="2000" dirty="0">
                <a:solidFill>
                  <a:srgbClr val="FF0000"/>
                </a:solidFill>
              </a:rPr>
              <a:t>)</a:t>
            </a:r>
            <a:br>
              <a:rPr lang="en-US" altLang="ko-KR" sz="2000" dirty="0">
                <a:solidFill>
                  <a:srgbClr val="FF0000"/>
                </a:solidFill>
              </a:rPr>
            </a:br>
            <a:br>
              <a:rPr lang="en-US" altLang="ko-KR" sz="3000" dirty="0"/>
            </a:br>
            <a:r>
              <a:rPr lang="en-US" altLang="ko-KR" sz="3000" b="1" dirty="0"/>
              <a:t>2. </a:t>
            </a:r>
            <a:r>
              <a:rPr lang="ko-KR" altLang="en-US" sz="3000" b="1" dirty="0"/>
              <a:t>사고대응 절차도</a:t>
            </a:r>
            <a:br>
              <a:rPr lang="en-US" altLang="ko-KR" sz="3000" dirty="0"/>
            </a:br>
            <a:r>
              <a:rPr lang="en-US" altLang="ko-KR" sz="2000" dirty="0">
                <a:solidFill>
                  <a:srgbClr val="FF0000"/>
                </a:solidFill>
              </a:rPr>
              <a:t>1) </a:t>
            </a:r>
            <a:r>
              <a:rPr lang="ko-KR" altLang="en-US" sz="2000" dirty="0">
                <a:solidFill>
                  <a:srgbClr val="FF0000"/>
                </a:solidFill>
              </a:rPr>
              <a:t>각 업무담당자 핸드폰 연락처 작성</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사고발생시 연락체계</a:t>
            </a:r>
            <a:r>
              <a:rPr lang="en-US" altLang="ko-KR" sz="2000" dirty="0">
                <a:solidFill>
                  <a:srgbClr val="FF0000"/>
                </a:solidFill>
              </a:rPr>
              <a:t>, </a:t>
            </a:r>
            <a:r>
              <a:rPr lang="ko-KR" altLang="en-US" sz="2000" dirty="0">
                <a:solidFill>
                  <a:srgbClr val="FF0000"/>
                </a:solidFill>
              </a:rPr>
              <a:t>응급처치</a:t>
            </a:r>
            <a:r>
              <a:rPr lang="en-US" altLang="ko-KR" sz="2000" dirty="0">
                <a:solidFill>
                  <a:srgbClr val="FF0000"/>
                </a:solidFill>
              </a:rPr>
              <a:t>, </a:t>
            </a:r>
            <a:r>
              <a:rPr lang="ko-KR" altLang="en-US" sz="2000" dirty="0">
                <a:solidFill>
                  <a:srgbClr val="FF0000"/>
                </a:solidFill>
              </a:rPr>
              <a:t>안전조치</a:t>
            </a:r>
            <a:r>
              <a:rPr lang="en-US" altLang="ko-KR" sz="2000" dirty="0">
                <a:solidFill>
                  <a:srgbClr val="FF0000"/>
                </a:solidFill>
              </a:rPr>
              <a:t> </a:t>
            </a:r>
            <a:r>
              <a:rPr lang="ko-KR" altLang="en-US" sz="2000" dirty="0">
                <a:solidFill>
                  <a:srgbClr val="FF0000"/>
                </a:solidFill>
              </a:rPr>
              <a:t>등 대응계획 수립</a:t>
            </a:r>
            <a:r>
              <a:rPr lang="en-US" altLang="ko-KR" sz="2000" dirty="0">
                <a:solidFill>
                  <a:srgbClr val="FF0000"/>
                </a:solidFill>
              </a:rPr>
              <a:t> </a:t>
            </a:r>
            <a:r>
              <a:rPr lang="ko-KR" altLang="en-US" sz="2000" dirty="0">
                <a:solidFill>
                  <a:srgbClr val="FF0000"/>
                </a:solidFill>
              </a:rPr>
              <a:t> </a:t>
            </a:r>
            <a:br>
              <a:rPr lang="en-US" altLang="ko-KR" sz="2000" dirty="0">
                <a:solidFill>
                  <a:srgbClr val="FF0000"/>
                </a:solidFill>
              </a:rPr>
            </a:br>
            <a:endParaRPr lang="ko-KR" altLang="en-US" sz="2000" dirty="0">
              <a:solidFill>
                <a:srgbClr val="FF0000"/>
              </a:solidFill>
            </a:endParaRPr>
          </a:p>
        </p:txBody>
      </p:sp>
      <p:grpSp>
        <p:nvGrpSpPr>
          <p:cNvPr id="3" name="그룹 2"/>
          <p:cNvGrpSpPr/>
          <p:nvPr/>
        </p:nvGrpSpPr>
        <p:grpSpPr>
          <a:xfrm>
            <a:off x="988707" y="9613174"/>
            <a:ext cx="12997444" cy="720080"/>
            <a:chOff x="988707" y="9613174"/>
            <a:chExt cx="12997444" cy="720080"/>
          </a:xfrm>
        </p:grpSpPr>
        <p:sp>
          <p:nvSpPr>
            <p:cNvPr id="30" name="직사각형 2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1" name="직사각형 3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5" name="직사각형 44"/>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6" name="직사각형 45"/>
            <p:cNvSpPr/>
            <p:nvPr/>
          </p:nvSpPr>
          <p:spPr>
            <a:xfrm>
              <a:off x="4247541" y="9613174"/>
              <a:ext cx="1591524" cy="324036"/>
            </a:xfrm>
            <a:prstGeom prst="rect">
              <a:avLst/>
            </a:prstGeom>
            <a:solidFill>
              <a:srgbClr val="042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관리조직도</a:t>
              </a:r>
            </a:p>
          </p:txBody>
        </p:sp>
        <p:sp>
          <p:nvSpPr>
            <p:cNvPr id="47" name="직사각형 4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3" name="직사각형 5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56" name="직사각형 5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57" name="직사각형 5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grpSp>
      <p:sp>
        <p:nvSpPr>
          <p:cNvPr id="2" name="Rectangle 2"/>
          <p:cNvSpPr>
            <a:spLocks noChangeArrowheads="1"/>
          </p:cNvSpPr>
          <p:nvPr/>
        </p:nvSpPr>
        <p:spPr bwMode="auto">
          <a:xfrm>
            <a:off x="0" y="0"/>
            <a:ext cx="1512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7" name="TextBox 26">
            <a:extLst>
              <a:ext uri="{FF2B5EF4-FFF2-40B4-BE49-F238E27FC236}">
                <a16:creationId xmlns:a16="http://schemas.microsoft.com/office/drawing/2014/main" id="{8AFCF545-9536-42CA-955A-F3C0540A912F}"/>
              </a:ext>
            </a:extLst>
          </p:cNvPr>
          <p:cNvSpPr txBox="1"/>
          <p:nvPr/>
        </p:nvSpPr>
        <p:spPr>
          <a:xfrm>
            <a:off x="11111778" y="522164"/>
            <a:ext cx="3866308"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err="1">
                <a:latin typeface="+mj-ea"/>
                <a:ea typeface="+mj-ea"/>
              </a:rPr>
              <a:t>검단구</a:t>
            </a:r>
            <a:r>
              <a:rPr lang="ko-KR" altLang="en-US" sz="1500" b="1" dirty="0">
                <a:latin typeface="+mj-ea"/>
                <a:ea typeface="+mj-ea"/>
              </a:rPr>
              <a:t>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3</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422767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000" b="1" dirty="0">
                <a:solidFill>
                  <a:schemeClr val="bg1"/>
                </a:solidFill>
                <a:latin typeface="HY헤드라인M" panose="02030600000101010101" pitchFamily="18" charset="-127"/>
                <a:ea typeface="HY헤드라인M" panose="02030600000101010101" pitchFamily="18" charset="-127"/>
              </a:rPr>
              <a:t> Ⅱ. </a:t>
            </a:r>
            <a:r>
              <a:rPr lang="ko-KR" altLang="en-US" sz="50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3" name="Rectangle 2"/>
          <p:cNvSpPr>
            <a:spLocks noChangeArrowheads="1"/>
          </p:cNvSpPr>
          <p:nvPr/>
        </p:nvSpPr>
        <p:spPr bwMode="black">
          <a:xfrm>
            <a:off x="5977087" y="4080604"/>
            <a:ext cx="9145438" cy="936104"/>
          </a:xfrm>
          <a:prstGeom prst="rect">
            <a:avLst/>
          </a:prstGeom>
          <a:noFill/>
          <a:ln w="9525">
            <a:noFill/>
            <a:miter lim="800000"/>
            <a:headEnd/>
            <a:tailEnd/>
          </a:ln>
        </p:spPr>
        <p:txBody>
          <a:bodyPr wrap="none" anchor="ctr"/>
          <a:lstStyle/>
          <a:p>
            <a:pPr algn="ctr"/>
            <a:r>
              <a:rPr lang="ko-KR" altLang="en-US" sz="2500" dirty="0" err="1">
                <a:latin typeface="HY견고딕" pitchFamily="18" charset="-127"/>
                <a:ea typeface="HY견고딕" pitchFamily="18" charset="-127"/>
              </a:rPr>
              <a:t>검단구</a:t>
            </a:r>
            <a:r>
              <a:rPr lang="ko-KR" altLang="en-US" sz="2500" dirty="0">
                <a:latin typeface="HY견고딕" pitchFamily="18" charset="-127"/>
                <a:ea typeface="HY견고딕" pitchFamily="18" charset="-127"/>
              </a:rPr>
              <a:t>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pic>
        <p:nvPicPr>
          <p:cNvPr id="5" name="Picture 22" descr="51"/>
          <p:cNvPicPr>
            <a:picLocks noChangeAspect="1" noChangeArrowheads="1"/>
          </p:cNvPicPr>
          <p:nvPr/>
        </p:nvPicPr>
        <p:blipFill>
          <a:blip r:embed="rId2" cstate="print"/>
          <a:srcRect/>
          <a:stretch>
            <a:fillRect/>
          </a:stretch>
        </p:blipFill>
        <p:spPr bwMode="auto">
          <a:xfrm>
            <a:off x="666180" y="329149"/>
            <a:ext cx="4014762" cy="2700402"/>
          </a:xfrm>
          <a:prstGeom prst="rect">
            <a:avLst/>
          </a:prstGeom>
          <a:noFill/>
          <a:ln w="9525">
            <a:noFill/>
            <a:miter lim="800000"/>
            <a:headEnd/>
            <a:tailEnd/>
          </a:ln>
        </p:spPr>
      </p:pic>
    </p:spTree>
    <p:extLst>
      <p:ext uri="{BB962C8B-B14F-4D97-AF65-F5344CB8AC3E}">
        <p14:creationId xmlns:p14="http://schemas.microsoft.com/office/powerpoint/2010/main" val="384102021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24412</TotalTime>
  <Words>3092</Words>
  <Application>Microsoft Office PowerPoint</Application>
  <PresentationFormat>사용자 지정</PresentationFormat>
  <Paragraphs>582</Paragraphs>
  <Slides>28</Slides>
  <Notes>4</Notes>
  <HiddenSlides>0</HiddenSlides>
  <MMClips>0</MMClips>
  <ScaleCrop>false</ScaleCrop>
  <HeadingPairs>
    <vt:vector size="6" baseType="variant">
      <vt:variant>
        <vt:lpstr>사용한 글꼴</vt:lpstr>
      </vt:variant>
      <vt:variant>
        <vt:i4>12</vt:i4>
      </vt:variant>
      <vt:variant>
        <vt:lpstr>테마</vt:lpstr>
      </vt:variant>
      <vt:variant>
        <vt:i4>1</vt:i4>
      </vt:variant>
      <vt:variant>
        <vt:lpstr>슬라이드 제목</vt:lpstr>
      </vt:variant>
      <vt:variant>
        <vt:i4>28</vt:i4>
      </vt:variant>
    </vt:vector>
  </HeadingPairs>
  <TitlesOfParts>
    <vt:vector size="41" baseType="lpstr">
      <vt:lpstr>HY견고딕</vt:lpstr>
      <vt:lpstr>HY헤드라인M</vt:lpstr>
      <vt:lpstr>돋움</vt:lpstr>
      <vt:lpstr>돋움체</vt:lpstr>
      <vt:lpstr>맑은 고딕</vt:lpstr>
      <vt:lpstr>한양견고딕</vt:lpstr>
      <vt:lpstr>한양신명조</vt:lpstr>
      <vt:lpstr>함초롬바탕</vt:lpstr>
      <vt:lpstr>휴먼고딕</vt:lpstr>
      <vt:lpstr>휴먼모음T</vt:lpstr>
      <vt:lpstr>Arial</vt:lpstr>
      <vt:lpstr>Impact</vt:lpstr>
      <vt:lpstr>Office 테마</vt:lpstr>
      <vt:lpstr>PowerPoint 프레젠테이션</vt:lpstr>
      <vt:lpstr>PowerPoint 프레젠테이션</vt:lpstr>
      <vt:lpstr>PowerPoint 프레젠테이션</vt:lpstr>
      <vt:lpstr>PowerPoint 프레젠테이션</vt:lpstr>
      <vt:lpstr>PowerPoint 프레젠테이션</vt:lpstr>
      <vt:lpstr>  1. 공사 개요 건축물 개요 및 해체 개요  2. 위치도 주변 지하철 역사 최소 1개 이상 나오게 표기 주변현황을 알 수 있도록 주요 건축물(시설물) 표기  3. 주변시설 위치도 주변 시설물 동별 개요(지번, 구조, 용도, 높이, 층수 연면적, 현장전경 사진 등) 주변시설물이 해체공사장과 지반 단차가 클 경우(2m이상) 해당사항 기입  4. 공공이용시설 및 도로 등 인접 시설 조사 가. 공공이용시설 : 버스정류장, 도시철도 역사 출입구, 횡단보도, 육교 및 지하도 출입구,  학교, 어린이통학로, 대로변 등 불특정 다수가 이용하는 시설(상가밀집지역 등)이  해체 건축물 외벽으로 부터 20미터 이내에 존재하는지 여부 조사 내용 기재 공공이용시설이 없다면 ‘해당사항 없음’으로 명시  나. 도로 : 해체 건추물 외벽으로부터 건축물의 높이에 해당하는 범위 내에 폭 20미터 이상의 도로가 있는지 여부 조사 내용 기재 해당 도로가 없다면 “해당사항 없음＇으로 명시  5. 지하매설물 및 지장물 조사자료 및 처리계획 하수처리시설 철거 여부 명기!!!(철거하지 않을 경우, “해당사항 없음＂으로 명시) </vt:lpstr>
      <vt:lpstr>1. 해체건축물 개요 동별 개요(지번, 구조, 용도, 높이, 층수 연면적, 현장전경 사진 등) ※ 해체 규모 개요(건축물 해체 규모(연면적) 기재 必, 주요구조부 해체로서 연면적 증감이 없을 경우, 해체 부위 수량 기재 必,  주요구조부 해체로서 연면적 증감이 있을 경우, 해체 연면적 기재 必)  2. 해체건축물 현황도면 1) 배치도 2) 평면도 3) 단면도 배치도 단면도는 인접 건축물까지 포함하여 작성-해체건축물과의 이격거리, 높이, 깊이 등 표시  3. 해체건축물 내,외부 마감재 현황 해체건축물 해체 전 현장전경 사진(내, 외부)  4. 유해물질 및 환경공해조사 기관석면조사 결과 유무, 오폐수, 가연성물질 유무 등  5. 해체안내표지판 및 부착위치 출입구 근처, 도로변 방향 등 최대한 공사정보를 알릴 수 있는 위치에 부착 사이트가 넓은 경우 표지판 2개소 이상 설치</vt:lpstr>
      <vt:lpstr>1. 관리조직도 1) 신호수 업무분장 기입 必  (신호수가 장비운영업무에 분장되는 등 모순되는 업무분장 금지)  2. 사고대응 절차도 1) 각 업무담당자 핸드폰 연락처 작성 2) 사고발생시 연락체계, 응급처치, 안전조치 등 대응계획 수립   </vt:lpstr>
      <vt:lpstr>PowerPoint 프레젠테이션</vt:lpstr>
      <vt:lpstr>1. 주요장비 투입 개요  2. 주요장비 제원 장비 붐 작업 높이 명시  3. 장비 작업 동선 및 순서 계획 도면에 의거 장비 위치 및 동선 표기 ※ 도로변 전도 방지를 위하여 도로변 건축물 단부가 가장 마지막에 해체되지 않도록 해체작업 순서 계획 수립 요망(국토교통부 지시사항)  4. 해체장비 양중 계획  ※ 건축물에 10톤 이상의 장비가 올려지는 경우 (지상에서 해체하는 장비를 제외하고 건축물에 올려 해체하는 장비 무게의 합을 의미.  단, 지하층이 있는 1층 슬래브 상부에 해체장비가 올라갈 경우 건축물에 해체장비를 직접 올려서 해체하는 것에 해당) 국토안전관리원 검토 의뢰 대상!!!</vt:lpstr>
      <vt:lpstr>1. 가시설물 설치 계획 배치도(1) 1) 가설울타리  2)가설비계  3)가림막  4)진출입도어   5)CCTV  6)인접건축물  7)대지경계선 표현  8)낙하물방지망 ※ 분진망 설치는 “항공마대 1겹(건물 내측) + 그물망 1겹(러셀망 또는 PVC1500 낙하물방지망)으로 설치!!  2. 가시설물 설치 계획 배치도(도면) 1)종단면도  2)횡단면도  3. 가설비계 설치 계획도(가설비계, 가설울타리 등) 1)평면도  2)입면도  3)부분상세도 </vt:lpstr>
      <vt:lpstr>1. 가설비계 구조계산서(구조기술사 등 날인 必) 주요 가시설 부재 안전성 검토 결과 O.K 확인 자료 첨부   </vt:lpstr>
      <vt:lpstr>1. 구조안전성검토 보고서(구조기술사 등 날인 必) 1) 안전진단전문기관등록증 첨부 2) 주요구조부 구조안전성검토 결과 첨부 3) 잭서포트 등 보강재 구조검토 결과 첨부  2. 구조보강계획 1) 잭서포트 설치(보강)계획 2) 폐기물 투하구 위치 검토 및 위치도 작성 3) 장비수직이동구간 하부보강 4) 지하토압 관련 보강 등   </vt:lpstr>
      <vt:lpstr>1. 작업순서도  2. 해체작업 세부내용  3. 예정공정표 </vt:lpstr>
      <vt:lpstr>PowerPoint 프레젠테이션</vt:lpstr>
      <vt:lpstr>1. 해체공법 개요  2. 고층부 해체계획(장비 탑재)&lt;3층 이상&gt; 1) 해체계획 평면도(해체순서 명시) 2)해체계획 단면도(해체순서 명시) 3)탑재장비제원표   4)장비수직이동 계획 5) 양중장비 작업가능구간 6)장비작업시 유의사항  3. 저층부 해체계획(지면에서 장비로 해체)&lt;2층 이하&gt; 1) 해체계획 평면도(해체순서 명시) 2)해체계획 단면도(해체순서 명시) 3)장비제원표 4)장비이동 계획 5)장비작업시 유의사항</vt:lpstr>
      <vt:lpstr>4. 지하층 구조물 해체계획(구조계산 및 구조검토 必) 지하층 구조물[지하층, 콘크리트 지반, 건축물 기초(매트기초, 말뚝기초 등), 기타 잔존구조물 등] 철거 계획 수립 1)지하구조보강 계획(지하구조체 해체 전) 2)지하 흙막이 설치 및 보강 계획 지하 흙막이 설치 관련, “건축허가(신축) 신청시기” 등을 포함한 일정표 작성 제출 3) 해체 평면계획도(해체순서 명시) 4) 해체 단면계획(해체순서 명시) 5) 장비이동계획</vt:lpstr>
      <vt:lpstr>1. 폐기물 처리 계획 1) 폐기물처리계획(신고필증) 및 확인방법 2) 폐기물 보관, 수집, 운반계획(폐기물 임시적치장 위치도, 폐기물 운반 계획도면 등) 3) 폐기물 성상별 분리배출 계획 등(성상별 종류, 처리업체, 처리차량 등)  2. 부지정리 계획 1) 부지 정리 후 가설울타리 등 설치계획 등 콘크리트 지반 철거 여부에 따른 부지정리계획 수립!!! (철거하지 않을 경우, 구체적인 사유 및 조치 계획 등 기재) </vt:lpstr>
      <vt:lpstr>PowerPoint 프레젠테이션</vt:lpstr>
      <vt:lpstr>PowerPoint 프레젠테이션</vt:lpstr>
      <vt:lpstr>1. 해체작업자 안전관리 </vt:lpstr>
      <vt:lpstr>PowerPoint 프레젠테이션</vt:lpstr>
      <vt:lpstr>1. 해체 완료 후 가설울타리 설치 계획 1) 도면에 의거 가설울타리 설치계획도 작성  2. 대지경계선부분의 단차 발생시 추락방지 계획  3. 공공이용시설 인접 시설물 안전관리 계획 </vt:lpstr>
      <vt:lpstr>1. 신호수 배치, 교통정리, 도로점용허가 등  </vt:lpstr>
      <vt:lpstr>PowerPoint 프레젠테이션</vt:lpstr>
      <vt:lpstr>1. 소음 및 진동 등의 관리 공사시간 명시  2. 민원처리 계획 소음, 진동, 분진&lt;살수대책&gt;, 교통, 주민소통 등 </vt:lpstr>
      <vt:lpstr>해체공사 감리원 배치기준에 따른 반영 (건축물관리법 시행령 제23조의2)  *해체허가 대상  1) 연면적 3천㎡ 미만 : 1명 이상 2) 연면적 3천㎡ 이상 : 2명 이상  *해체신고 대상 감리원 배치 1명 이상</vt:lpstr>
      <vt:lpstr>1. 해체전문위원회 심의 조치계획 및 결과 반영  2. 기타 자료</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성동구 성수동 2가 지식산업센터 신축공사</dc:title>
  <dc:creator>user</dc:creator>
  <cp:lastModifiedBy>User</cp:lastModifiedBy>
  <cp:revision>1571</cp:revision>
  <cp:lastPrinted>2021-10-14T01:36:56Z</cp:lastPrinted>
  <dcterms:created xsi:type="dcterms:W3CDTF">2015-10-14T07:40:08Z</dcterms:created>
  <dcterms:modified xsi:type="dcterms:W3CDTF">2026-08-14T04:58:26Z</dcterms:modified>
</cp:coreProperties>
</file>